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23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0" i="0">
                <a:solidFill>
                  <a:srgbClr val="25252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0" i="0">
                <a:solidFill>
                  <a:srgbClr val="25252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1128" y="6304788"/>
            <a:ext cx="96011" cy="1767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25428" y="6303264"/>
            <a:ext cx="88390" cy="18135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41252" y="6304788"/>
            <a:ext cx="150875" cy="17791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22609" y="6304793"/>
            <a:ext cx="77393" cy="17672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16411" y="6304788"/>
            <a:ext cx="96011" cy="17678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36807" y="6304788"/>
            <a:ext cx="149351" cy="17791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05966" y="6304793"/>
            <a:ext cx="78930" cy="176720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0637519" y="6496809"/>
            <a:ext cx="227329" cy="118745"/>
          </a:xfrm>
          <a:custGeom>
            <a:avLst/>
            <a:gdLst/>
            <a:ahLst/>
            <a:cxnLst/>
            <a:rect l="l" t="t" r="r" b="b"/>
            <a:pathLst>
              <a:path w="227329" h="118745">
                <a:moveTo>
                  <a:pt x="226949" y="0"/>
                </a:moveTo>
                <a:lnTo>
                  <a:pt x="0" y="51701"/>
                </a:lnTo>
                <a:lnTo>
                  <a:pt x="0" y="118376"/>
                </a:lnTo>
                <a:lnTo>
                  <a:pt x="226949" y="10668"/>
                </a:lnTo>
                <a:lnTo>
                  <a:pt x="226949" y="0"/>
                </a:lnTo>
                <a:close/>
              </a:path>
            </a:pathLst>
          </a:custGeom>
          <a:solidFill>
            <a:srgbClr val="FFB8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556747" y="6234680"/>
            <a:ext cx="307975" cy="332740"/>
          </a:xfrm>
          <a:custGeom>
            <a:avLst/>
            <a:gdLst/>
            <a:ahLst/>
            <a:cxnLst/>
            <a:rect l="l" t="t" r="r" b="b"/>
            <a:pathLst>
              <a:path w="307975" h="332740">
                <a:moveTo>
                  <a:pt x="307517" y="0"/>
                </a:moveTo>
                <a:lnTo>
                  <a:pt x="0" y="44030"/>
                </a:lnTo>
                <a:lnTo>
                  <a:pt x="0" y="332232"/>
                </a:lnTo>
                <a:lnTo>
                  <a:pt x="307517" y="261874"/>
                </a:lnTo>
                <a:lnTo>
                  <a:pt x="307517" y="0"/>
                </a:lnTo>
                <a:close/>
              </a:path>
            </a:pathLst>
          </a:custGeom>
          <a:solidFill>
            <a:srgbClr val="003CA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24387" y="6303264"/>
            <a:ext cx="88391" cy="181343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08563" y="6304788"/>
            <a:ext cx="88391" cy="179831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9600" y="690372"/>
            <a:ext cx="280415" cy="1280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0" i="0">
                <a:solidFill>
                  <a:srgbClr val="25252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10940" y="2717944"/>
            <a:ext cx="6770118" cy="1062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00" b="0" i="0">
                <a:solidFill>
                  <a:srgbClr val="25252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7695" y="1963388"/>
            <a:ext cx="11036609" cy="4291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.jpg"/><Relationship Id="rId7" Type="http://schemas.openxmlformats.org/officeDocument/2006/relationships/image" Target="../media/image1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ersityofcalifornia.edu/press-room/uc-moves-scrap-single-use-plastics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https://www.universityofcalifornia.edu/climate-lab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2.png"/><Relationship Id="rId21" Type="http://schemas.openxmlformats.org/officeDocument/2006/relationships/image" Target="../media/image63.png"/><Relationship Id="rId7" Type="http://schemas.openxmlformats.org/officeDocument/2006/relationships/image" Target="../media/image6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1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image" Target="../media/image4.png"/><Relationship Id="rId15" Type="http://schemas.openxmlformats.org/officeDocument/2006/relationships/image" Target="../media/image57.png"/><Relationship Id="rId10" Type="http://schemas.openxmlformats.org/officeDocument/2006/relationships/image" Target="../media/image9.png"/><Relationship Id="rId19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hyperlink" Target="mailto:richard.zapien@ucr.edu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hyperlink" Target="mailto:francis.mitalo@ucr.edu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hyperlink" Target="mailto:rgarden@ucr.ed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ucop.edu/carbon-neutrality-initiative/index.html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jp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11128" y="6303264"/>
            <a:ext cx="488950" cy="181610"/>
            <a:chOff x="11311128" y="6303264"/>
            <a:chExt cx="488950" cy="181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1128" y="6304788"/>
              <a:ext cx="96011" cy="1767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5428" y="6303264"/>
              <a:ext cx="88390" cy="181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1252" y="6304788"/>
              <a:ext cx="150875" cy="1779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609" y="6304793"/>
              <a:ext cx="77393" cy="1767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916411" y="6304788"/>
            <a:ext cx="368935" cy="178435"/>
            <a:chOff x="10916411" y="6304788"/>
            <a:chExt cx="368935" cy="17843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6411" y="6304788"/>
              <a:ext cx="96011" cy="1767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36807" y="6304788"/>
              <a:ext cx="149351" cy="1779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5966" y="6304793"/>
              <a:ext cx="78930" cy="17672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0556747" y="6234680"/>
            <a:ext cx="307975" cy="381000"/>
            <a:chOff x="10556747" y="6234680"/>
            <a:chExt cx="307975" cy="381000"/>
          </a:xfrm>
        </p:grpSpPr>
        <p:sp>
          <p:nvSpPr>
            <p:cNvPr id="12" name="object 12"/>
            <p:cNvSpPr/>
            <p:nvPr/>
          </p:nvSpPr>
          <p:spPr>
            <a:xfrm>
              <a:off x="10637519" y="6496809"/>
              <a:ext cx="227329" cy="118745"/>
            </a:xfrm>
            <a:custGeom>
              <a:avLst/>
              <a:gdLst/>
              <a:ahLst/>
              <a:cxnLst/>
              <a:rect l="l" t="t" r="r" b="b"/>
              <a:pathLst>
                <a:path w="227329" h="118745">
                  <a:moveTo>
                    <a:pt x="226949" y="0"/>
                  </a:moveTo>
                  <a:lnTo>
                    <a:pt x="0" y="51701"/>
                  </a:lnTo>
                  <a:lnTo>
                    <a:pt x="0" y="118376"/>
                  </a:lnTo>
                  <a:lnTo>
                    <a:pt x="226949" y="10668"/>
                  </a:lnTo>
                  <a:lnTo>
                    <a:pt x="226949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556747" y="6234680"/>
              <a:ext cx="307975" cy="332740"/>
            </a:xfrm>
            <a:custGeom>
              <a:avLst/>
              <a:gdLst/>
              <a:ahLst/>
              <a:cxnLst/>
              <a:rect l="l" t="t" r="r" b="b"/>
              <a:pathLst>
                <a:path w="307975" h="332740">
                  <a:moveTo>
                    <a:pt x="307517" y="0"/>
                  </a:moveTo>
                  <a:lnTo>
                    <a:pt x="0" y="44030"/>
                  </a:lnTo>
                  <a:lnTo>
                    <a:pt x="0" y="332232"/>
                  </a:lnTo>
                  <a:lnTo>
                    <a:pt x="307517" y="261874"/>
                  </a:lnTo>
                  <a:lnTo>
                    <a:pt x="307517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4387" y="6303264"/>
              <a:ext cx="88391" cy="181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8563" y="6304788"/>
              <a:ext cx="88391" cy="17983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1311262" y="6303378"/>
            <a:ext cx="489584" cy="180975"/>
            <a:chOff x="11311262" y="6303378"/>
            <a:chExt cx="489584" cy="18097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11262" y="6305232"/>
              <a:ext cx="95593" cy="17678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26097" y="6303378"/>
              <a:ext cx="87201" cy="18070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541751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03160" y="6305232"/>
              <a:ext cx="89043" cy="17678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722494" y="6304648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25"/>
                  </a:moveTo>
                  <a:lnTo>
                    <a:pt x="29070" y="151625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71"/>
                  </a:lnTo>
                  <a:lnTo>
                    <a:pt x="29070" y="75171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71"/>
                  </a:lnTo>
                  <a:lnTo>
                    <a:pt x="0" y="100660"/>
                  </a:lnTo>
                  <a:lnTo>
                    <a:pt x="0" y="151625"/>
                  </a:lnTo>
                  <a:lnTo>
                    <a:pt x="0" y="177101"/>
                  </a:lnTo>
                  <a:lnTo>
                    <a:pt x="77787" y="177101"/>
                  </a:lnTo>
                  <a:lnTo>
                    <a:pt x="77787" y="151625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0916196" y="6304711"/>
            <a:ext cx="368300" cy="177800"/>
            <a:chOff x="10916196" y="6304711"/>
            <a:chExt cx="368300" cy="177800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16196" y="6305232"/>
              <a:ext cx="95593" cy="17678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036558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87528" y="6305232"/>
              <a:ext cx="98254" cy="1767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206658" y="6304711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38"/>
                  </a:moveTo>
                  <a:lnTo>
                    <a:pt x="29070" y="151638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84"/>
                  </a:lnTo>
                  <a:lnTo>
                    <a:pt x="29070" y="75184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84"/>
                  </a:lnTo>
                  <a:lnTo>
                    <a:pt x="0" y="100660"/>
                  </a:lnTo>
                  <a:lnTo>
                    <a:pt x="0" y="151638"/>
                  </a:lnTo>
                  <a:lnTo>
                    <a:pt x="0" y="177114"/>
                  </a:lnTo>
                  <a:lnTo>
                    <a:pt x="77787" y="177114"/>
                  </a:lnTo>
                  <a:lnTo>
                    <a:pt x="77787" y="151638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0" y="97"/>
            <a:ext cx="12189460" cy="6858000"/>
            <a:chOff x="0" y="97"/>
            <a:chExt cx="12189460" cy="6858000"/>
          </a:xfrm>
        </p:grpSpPr>
        <p:sp>
          <p:nvSpPr>
            <p:cNvPr id="28" name="object 28"/>
            <p:cNvSpPr/>
            <p:nvPr/>
          </p:nvSpPr>
          <p:spPr>
            <a:xfrm>
              <a:off x="10637194" y="6496854"/>
              <a:ext cx="227329" cy="119380"/>
            </a:xfrm>
            <a:custGeom>
              <a:avLst/>
              <a:gdLst/>
              <a:ahLst/>
              <a:cxnLst/>
              <a:rect l="l" t="t" r="r" b="b"/>
              <a:pathLst>
                <a:path w="227329" h="119379">
                  <a:moveTo>
                    <a:pt x="0" y="118887"/>
                  </a:moveTo>
                  <a:lnTo>
                    <a:pt x="0" y="51923"/>
                  </a:lnTo>
                  <a:lnTo>
                    <a:pt x="227214" y="0"/>
                  </a:lnTo>
                  <a:lnTo>
                    <a:pt x="227214" y="10714"/>
                  </a:lnTo>
                  <a:lnTo>
                    <a:pt x="0" y="118887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556747" y="6234559"/>
              <a:ext cx="307975" cy="333375"/>
            </a:xfrm>
            <a:custGeom>
              <a:avLst/>
              <a:gdLst/>
              <a:ahLst/>
              <a:cxnLst/>
              <a:rect l="l" t="t" r="r" b="b"/>
              <a:pathLst>
                <a:path w="307975" h="333375">
                  <a:moveTo>
                    <a:pt x="0" y="332762"/>
                  </a:moveTo>
                  <a:lnTo>
                    <a:pt x="0" y="44093"/>
                  </a:lnTo>
                  <a:lnTo>
                    <a:pt x="307660" y="0"/>
                  </a:lnTo>
                  <a:lnTo>
                    <a:pt x="307660" y="262295"/>
                  </a:lnTo>
                  <a:lnTo>
                    <a:pt x="0" y="332762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24190" y="6303378"/>
              <a:ext cx="88838" cy="1809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07922" y="6305232"/>
              <a:ext cx="88429" cy="17905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0" y="3032752"/>
              <a:ext cx="12189460" cy="3825875"/>
            </a:xfrm>
            <a:custGeom>
              <a:avLst/>
              <a:gdLst/>
              <a:ahLst/>
              <a:cxnLst/>
              <a:rect l="l" t="t" r="r" b="b"/>
              <a:pathLst>
                <a:path w="12189460" h="3825875">
                  <a:moveTo>
                    <a:pt x="12188952" y="0"/>
                  </a:moveTo>
                  <a:lnTo>
                    <a:pt x="0" y="2668866"/>
                  </a:lnTo>
                  <a:lnTo>
                    <a:pt x="0" y="3825252"/>
                  </a:lnTo>
                  <a:lnTo>
                    <a:pt x="5327015" y="3825252"/>
                  </a:lnTo>
                  <a:lnTo>
                    <a:pt x="12188952" y="61890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FFB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97"/>
              <a:ext cx="12186285" cy="5786120"/>
            </a:xfrm>
            <a:custGeom>
              <a:avLst/>
              <a:gdLst/>
              <a:ahLst/>
              <a:cxnLst/>
              <a:rect l="l" t="t" r="r" b="b"/>
              <a:pathLst>
                <a:path w="12186285" h="5786120">
                  <a:moveTo>
                    <a:pt x="0" y="0"/>
                  </a:moveTo>
                  <a:lnTo>
                    <a:pt x="0" y="5785811"/>
                  </a:lnTo>
                  <a:lnTo>
                    <a:pt x="12185903" y="3075360"/>
                  </a:lnTo>
                  <a:lnTo>
                    <a:pt x="12185903" y="6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217313" y="1442981"/>
            <a:ext cx="6527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RivCo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spc="-20" dirty="0">
                <a:solidFill>
                  <a:srgbClr val="FFFFFF"/>
                </a:solidFill>
              </a:rPr>
              <a:t>Recycles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Community</a:t>
            </a:r>
            <a:r>
              <a:rPr sz="3600" spc="-7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Summit</a:t>
            </a:r>
            <a:endParaRPr sz="3600"/>
          </a:p>
        </p:txBody>
      </p:sp>
      <p:sp>
        <p:nvSpPr>
          <p:cNvPr id="35" name="object 35"/>
          <p:cNvSpPr txBox="1"/>
          <p:nvPr/>
        </p:nvSpPr>
        <p:spPr>
          <a:xfrm>
            <a:off x="217313" y="2540261"/>
            <a:ext cx="57873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spc="-155" dirty="0">
                <a:solidFill>
                  <a:srgbClr val="FFFFFF"/>
                </a:solidFill>
                <a:latin typeface="Calibri"/>
                <a:cs typeface="Calibri"/>
              </a:rPr>
              <a:t>ampu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55" dirty="0">
                <a:solidFill>
                  <a:srgbClr val="FFFFFF"/>
                </a:solidFill>
                <a:latin typeface="Calibri"/>
                <a:cs typeface="Calibri"/>
              </a:rPr>
              <a:t>Su</a:t>
            </a:r>
            <a:r>
              <a:rPr sz="3600" spc="-2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spc="-2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-155" dirty="0">
                <a:solidFill>
                  <a:srgbClr val="FFFFFF"/>
                </a:solidFill>
                <a:latin typeface="Calibri"/>
                <a:cs typeface="Calibri"/>
              </a:rPr>
              <a:t>ainabili</a:t>
            </a:r>
            <a:r>
              <a:rPr sz="3600" spc="-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-15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360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22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600" spc="-1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-2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27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00" spc="-15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-200" dirty="0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3600" spc="-1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00" spc="-1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-19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00" spc="-1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-155" dirty="0">
                <a:solidFill>
                  <a:srgbClr val="FFFFFF"/>
                </a:solidFill>
                <a:latin typeface="Calibri"/>
                <a:cs typeface="Calibri"/>
              </a:rPr>
              <a:t>mb</a:t>
            </a:r>
            <a:r>
              <a:rPr sz="3600" spc="-1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-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60" dirty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7313" y="4198373"/>
            <a:ext cx="279590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000" spc="-1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nc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spc="-18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18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7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00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spc="-19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-1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spc="-1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spc="-14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3547" y="6292596"/>
            <a:ext cx="1523999" cy="4297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5623" y="457200"/>
              <a:ext cx="7540752" cy="5943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1262" y="6305232"/>
              <a:ext cx="95593" cy="1767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6097" y="6303378"/>
              <a:ext cx="87201" cy="1807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541751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03160" y="6305232"/>
              <a:ext cx="89043" cy="17678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722494" y="6304648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25"/>
                  </a:moveTo>
                  <a:lnTo>
                    <a:pt x="29070" y="151625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71"/>
                  </a:lnTo>
                  <a:lnTo>
                    <a:pt x="29070" y="75171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71"/>
                  </a:lnTo>
                  <a:lnTo>
                    <a:pt x="0" y="100660"/>
                  </a:lnTo>
                  <a:lnTo>
                    <a:pt x="0" y="151625"/>
                  </a:lnTo>
                  <a:lnTo>
                    <a:pt x="0" y="177101"/>
                  </a:lnTo>
                  <a:lnTo>
                    <a:pt x="77787" y="177101"/>
                  </a:lnTo>
                  <a:lnTo>
                    <a:pt x="77787" y="151625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16196" y="6305232"/>
              <a:ext cx="95593" cy="1767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036558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87527" y="6305232"/>
              <a:ext cx="98254" cy="1767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206658" y="6304711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38"/>
                  </a:moveTo>
                  <a:lnTo>
                    <a:pt x="29070" y="151638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84"/>
                  </a:lnTo>
                  <a:lnTo>
                    <a:pt x="29070" y="75184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84"/>
                  </a:lnTo>
                  <a:lnTo>
                    <a:pt x="0" y="100660"/>
                  </a:lnTo>
                  <a:lnTo>
                    <a:pt x="0" y="151638"/>
                  </a:lnTo>
                  <a:lnTo>
                    <a:pt x="0" y="177114"/>
                  </a:lnTo>
                  <a:lnTo>
                    <a:pt x="77787" y="177114"/>
                  </a:lnTo>
                  <a:lnTo>
                    <a:pt x="77787" y="151638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37194" y="6496854"/>
              <a:ext cx="227329" cy="119380"/>
            </a:xfrm>
            <a:custGeom>
              <a:avLst/>
              <a:gdLst/>
              <a:ahLst/>
              <a:cxnLst/>
              <a:rect l="l" t="t" r="r" b="b"/>
              <a:pathLst>
                <a:path w="227329" h="119379">
                  <a:moveTo>
                    <a:pt x="0" y="118887"/>
                  </a:moveTo>
                  <a:lnTo>
                    <a:pt x="0" y="51923"/>
                  </a:lnTo>
                  <a:lnTo>
                    <a:pt x="227214" y="0"/>
                  </a:lnTo>
                  <a:lnTo>
                    <a:pt x="227214" y="10714"/>
                  </a:lnTo>
                  <a:lnTo>
                    <a:pt x="0" y="118887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556747" y="6234559"/>
              <a:ext cx="307975" cy="333375"/>
            </a:xfrm>
            <a:custGeom>
              <a:avLst/>
              <a:gdLst/>
              <a:ahLst/>
              <a:cxnLst/>
              <a:rect l="l" t="t" r="r" b="b"/>
              <a:pathLst>
                <a:path w="307975" h="333375">
                  <a:moveTo>
                    <a:pt x="0" y="332762"/>
                  </a:moveTo>
                  <a:lnTo>
                    <a:pt x="0" y="44093"/>
                  </a:lnTo>
                  <a:lnTo>
                    <a:pt x="307660" y="0"/>
                  </a:lnTo>
                  <a:lnTo>
                    <a:pt x="307660" y="262295"/>
                  </a:lnTo>
                  <a:lnTo>
                    <a:pt x="0" y="332762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07922" y="6305232"/>
              <a:ext cx="88429" cy="1790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24190" y="6303378"/>
              <a:ext cx="88838" cy="1809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2504" y="5975603"/>
              <a:ext cx="714755" cy="7132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8294" y="252893"/>
            <a:ext cx="86855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6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105" dirty="0">
                <a:solidFill>
                  <a:srgbClr val="003CA4"/>
                </a:solidFill>
                <a:latin typeface="Times New Roman"/>
                <a:cs typeface="Times New Roman"/>
              </a:rPr>
              <a:t>u</a:t>
            </a:r>
            <a:r>
              <a:rPr sz="3600" spc="90" dirty="0">
                <a:solidFill>
                  <a:srgbClr val="003CA4"/>
                </a:solidFill>
                <a:latin typeface="Times New Roman"/>
                <a:cs typeface="Times New Roman"/>
              </a:rPr>
              <a:t>mm</a:t>
            </a:r>
            <a:r>
              <a:rPr sz="3600" spc="21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120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y</a:t>
            </a:r>
            <a:r>
              <a:rPr sz="3600" spc="-24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14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f</a:t>
            </a:r>
            <a:r>
              <a:rPr sz="3600" spc="-24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16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-15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130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r>
              <a:rPr sz="3600" spc="-30" dirty="0">
                <a:solidFill>
                  <a:srgbClr val="003CA4"/>
                </a:solidFill>
                <a:latin typeface="Times New Roman"/>
                <a:cs typeface="Times New Roman"/>
              </a:rPr>
              <a:t>g</a:t>
            </a:r>
            <a:r>
              <a:rPr sz="3600" spc="-130" dirty="0">
                <a:solidFill>
                  <a:srgbClr val="003CA4"/>
                </a:solidFill>
                <a:latin typeface="Times New Roman"/>
                <a:cs typeface="Times New Roman"/>
              </a:rPr>
              <a:t>l</a:t>
            </a:r>
            <a:r>
              <a:rPr sz="3600" spc="23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105" dirty="0">
                <a:solidFill>
                  <a:srgbClr val="003CA4"/>
                </a:solidFill>
                <a:latin typeface="Times New Roman"/>
                <a:cs typeface="Times New Roman"/>
              </a:rPr>
              <a:t>-u</a:t>
            </a:r>
            <a:r>
              <a:rPr sz="3600" spc="15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10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35" dirty="0">
                <a:solidFill>
                  <a:srgbClr val="003CA4"/>
                </a:solidFill>
                <a:latin typeface="Times New Roman"/>
                <a:cs typeface="Times New Roman"/>
              </a:rPr>
              <a:t>P</a:t>
            </a:r>
            <a:r>
              <a:rPr sz="3600" spc="-105" dirty="0">
                <a:solidFill>
                  <a:srgbClr val="003CA4"/>
                </a:solidFill>
                <a:latin typeface="Times New Roman"/>
                <a:cs typeface="Times New Roman"/>
              </a:rPr>
              <a:t>l</a:t>
            </a:r>
            <a:r>
              <a:rPr sz="3600" spc="21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15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18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spc="-15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3600" spc="-15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105" dirty="0">
                <a:solidFill>
                  <a:srgbClr val="003CA4"/>
                </a:solidFill>
                <a:latin typeface="Times New Roman"/>
                <a:cs typeface="Times New Roman"/>
              </a:rPr>
              <a:t>P</a:t>
            </a:r>
            <a:r>
              <a:rPr sz="3600" spc="14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spc="-105" dirty="0">
                <a:solidFill>
                  <a:srgbClr val="003CA4"/>
                </a:solidFill>
                <a:latin typeface="Times New Roman"/>
                <a:cs typeface="Times New Roman"/>
              </a:rPr>
              <a:t>l</a:t>
            </a:r>
            <a:r>
              <a:rPr sz="3600" spc="-15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-4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y</a:t>
            </a:r>
            <a:r>
              <a:rPr sz="3600" spc="-254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52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3600" spc="130" dirty="0">
                <a:solidFill>
                  <a:srgbClr val="003CA4"/>
                </a:solidFill>
                <a:latin typeface="Times New Roman"/>
                <a:cs typeface="Times New Roman"/>
              </a:rPr>
              <a:t>h</a:t>
            </a:r>
            <a:r>
              <a:rPr sz="3600" spc="21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130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r>
              <a:rPr sz="3600" spc="-75" dirty="0">
                <a:solidFill>
                  <a:srgbClr val="003CA4"/>
                </a:solidFill>
                <a:latin typeface="Times New Roman"/>
                <a:cs typeface="Times New Roman"/>
              </a:rPr>
              <a:t>g</a:t>
            </a:r>
            <a:r>
              <a:rPr sz="3600" spc="23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272" y="966216"/>
            <a:ext cx="9281147" cy="49148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7384" y="6281567"/>
            <a:ext cx="49307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https://www.universityofcalifornia.edu/press-room/uc-moves-scrap-single-use-plastics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11128" y="6303264"/>
            <a:ext cx="488950" cy="181610"/>
            <a:chOff x="11311128" y="6303264"/>
            <a:chExt cx="488950" cy="181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1128" y="6304788"/>
              <a:ext cx="96011" cy="1767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5428" y="6303264"/>
              <a:ext cx="88390" cy="181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1252" y="6304788"/>
              <a:ext cx="150875" cy="1779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609" y="6304793"/>
              <a:ext cx="77393" cy="1767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916411" y="6304788"/>
            <a:ext cx="368935" cy="178435"/>
            <a:chOff x="10916411" y="6304788"/>
            <a:chExt cx="368935" cy="17843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6411" y="6304788"/>
              <a:ext cx="96011" cy="1767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36807" y="6304788"/>
              <a:ext cx="149351" cy="1779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5966" y="6304793"/>
              <a:ext cx="78930" cy="17672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0556747" y="6234680"/>
            <a:ext cx="307975" cy="381000"/>
            <a:chOff x="10556747" y="6234680"/>
            <a:chExt cx="307975" cy="381000"/>
          </a:xfrm>
        </p:grpSpPr>
        <p:sp>
          <p:nvSpPr>
            <p:cNvPr id="12" name="object 12"/>
            <p:cNvSpPr/>
            <p:nvPr/>
          </p:nvSpPr>
          <p:spPr>
            <a:xfrm>
              <a:off x="10637519" y="6496809"/>
              <a:ext cx="227329" cy="118745"/>
            </a:xfrm>
            <a:custGeom>
              <a:avLst/>
              <a:gdLst/>
              <a:ahLst/>
              <a:cxnLst/>
              <a:rect l="l" t="t" r="r" b="b"/>
              <a:pathLst>
                <a:path w="227329" h="118745">
                  <a:moveTo>
                    <a:pt x="226949" y="0"/>
                  </a:moveTo>
                  <a:lnTo>
                    <a:pt x="0" y="51701"/>
                  </a:lnTo>
                  <a:lnTo>
                    <a:pt x="0" y="118376"/>
                  </a:lnTo>
                  <a:lnTo>
                    <a:pt x="226949" y="10668"/>
                  </a:lnTo>
                  <a:lnTo>
                    <a:pt x="226949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556747" y="6234680"/>
              <a:ext cx="307975" cy="332740"/>
            </a:xfrm>
            <a:custGeom>
              <a:avLst/>
              <a:gdLst/>
              <a:ahLst/>
              <a:cxnLst/>
              <a:rect l="l" t="t" r="r" b="b"/>
              <a:pathLst>
                <a:path w="307975" h="332740">
                  <a:moveTo>
                    <a:pt x="307517" y="0"/>
                  </a:moveTo>
                  <a:lnTo>
                    <a:pt x="0" y="44030"/>
                  </a:lnTo>
                  <a:lnTo>
                    <a:pt x="0" y="332232"/>
                  </a:lnTo>
                  <a:lnTo>
                    <a:pt x="307517" y="261874"/>
                  </a:lnTo>
                  <a:lnTo>
                    <a:pt x="307517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4387" y="6303264"/>
              <a:ext cx="88391" cy="181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8563" y="6304788"/>
              <a:ext cx="88391" cy="179831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55791" y="690372"/>
            <a:ext cx="280415" cy="128015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946686" y="810454"/>
            <a:ext cx="82778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6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25" dirty="0">
                <a:solidFill>
                  <a:srgbClr val="003CA4"/>
                </a:solidFill>
                <a:latin typeface="Times New Roman"/>
                <a:cs typeface="Times New Roman"/>
              </a:rPr>
              <a:t>y</a:t>
            </a:r>
            <a:r>
              <a:rPr sz="3600" spc="31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30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spc="39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210" dirty="0">
                <a:solidFill>
                  <a:srgbClr val="003CA4"/>
                </a:solidFill>
                <a:latin typeface="Times New Roman"/>
                <a:cs typeface="Times New Roman"/>
              </a:rPr>
              <a:t>m</a:t>
            </a:r>
            <a:r>
              <a:rPr sz="3600" spc="35" dirty="0">
                <a:solidFill>
                  <a:srgbClr val="003CA4"/>
                </a:solidFill>
                <a:latin typeface="Times New Roman"/>
                <a:cs typeface="Times New Roman"/>
              </a:rPr>
              <a:t>w</a:t>
            </a:r>
            <a:r>
              <a:rPr sz="3600" spc="5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320" dirty="0">
                <a:solidFill>
                  <a:srgbClr val="003CA4"/>
                </a:solidFill>
                <a:latin typeface="Times New Roman"/>
                <a:cs typeface="Times New Roman"/>
              </a:rPr>
              <a:t>d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33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30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d</a:t>
            </a:r>
            <a:r>
              <a:rPr sz="3600" spc="-53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275" dirty="0">
                <a:solidFill>
                  <a:srgbClr val="003CA4"/>
                </a:solidFill>
                <a:latin typeface="Times New Roman"/>
                <a:cs typeface="Times New Roman"/>
              </a:rPr>
              <a:t>u</a:t>
            </a:r>
            <a:r>
              <a:rPr sz="3600" spc="10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3600" spc="37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35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spc="5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295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r>
              <a:rPr sz="3600" spc="29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37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285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d</a:t>
            </a:r>
            <a:r>
              <a:rPr sz="3600" spc="36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30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285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r>
              <a:rPr sz="3600" spc="130" dirty="0">
                <a:solidFill>
                  <a:srgbClr val="003CA4"/>
                </a:solidFill>
                <a:latin typeface="Times New Roman"/>
                <a:cs typeface="Times New Roman"/>
              </a:rPr>
              <a:t>g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-53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80" dirty="0">
                <a:solidFill>
                  <a:srgbClr val="003CA4"/>
                </a:solidFill>
                <a:latin typeface="Times New Roman"/>
                <a:cs typeface="Times New Roman"/>
              </a:rPr>
              <a:t>g</a:t>
            </a:r>
            <a:r>
              <a:rPr sz="3600" spc="39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245" dirty="0">
                <a:solidFill>
                  <a:srgbClr val="003CA4"/>
                </a:solidFill>
                <a:latin typeface="Times New Roman"/>
                <a:cs typeface="Times New Roman"/>
              </a:rPr>
              <a:t>m</a:t>
            </a:r>
            <a:r>
              <a:rPr sz="3600" spc="39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285" dirty="0">
                <a:solidFill>
                  <a:srgbClr val="003CA4"/>
                </a:solidFill>
                <a:latin typeface="Times New Roman"/>
                <a:cs typeface="Times New Roman"/>
              </a:rPr>
              <a:t>nt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07211" y="4166862"/>
            <a:ext cx="2197735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034" algn="ctr">
              <a:lnSpc>
                <a:spcPct val="100000"/>
              </a:lnSpc>
              <a:spcBef>
                <a:spcPts val="95"/>
              </a:spcBef>
            </a:pPr>
            <a:r>
              <a:rPr sz="1600" b="1" spc="-185" dirty="0">
                <a:solidFill>
                  <a:srgbClr val="003CA4"/>
                </a:solidFill>
                <a:latin typeface="Arial"/>
                <a:cs typeface="Arial"/>
              </a:rPr>
              <a:t>V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o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x</a:t>
            </a:r>
            <a:r>
              <a:rPr sz="1600" b="1" spc="-7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&amp;</a:t>
            </a:r>
            <a:r>
              <a:rPr sz="1600" b="1" spc="-10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3CA4"/>
                </a:solidFill>
                <a:latin typeface="Arial"/>
                <a:cs typeface="Arial"/>
              </a:rPr>
              <a:t>U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C</a:t>
            </a:r>
            <a:r>
              <a:rPr sz="1600" b="1" spc="-1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-80" dirty="0">
                <a:solidFill>
                  <a:srgbClr val="003CA4"/>
                </a:solidFill>
                <a:latin typeface="Arial"/>
                <a:cs typeface="Arial"/>
              </a:rPr>
              <a:t>Collabo</a:t>
            </a:r>
            <a:r>
              <a:rPr sz="1600" b="1" spc="-75" dirty="0">
                <a:solidFill>
                  <a:srgbClr val="003CA4"/>
                </a:solidFill>
                <a:latin typeface="Arial"/>
                <a:cs typeface="Arial"/>
              </a:rPr>
              <a:t>r</a:t>
            </a:r>
            <a:r>
              <a:rPr sz="1600" b="1" spc="-80" dirty="0">
                <a:solidFill>
                  <a:srgbClr val="003CA4"/>
                </a:solidFill>
                <a:latin typeface="Arial"/>
                <a:cs typeface="Arial"/>
              </a:rPr>
              <a:t>ation  </a:t>
            </a:r>
            <a:r>
              <a:rPr sz="1600" spc="-10" dirty="0">
                <a:latin typeface="Arial"/>
                <a:cs typeface="Arial"/>
              </a:rPr>
              <a:t>Created </a:t>
            </a:r>
            <a:r>
              <a:rPr sz="1600" spc="-5" dirty="0">
                <a:latin typeface="Arial"/>
                <a:cs typeface="Arial"/>
              </a:rPr>
              <a:t>9 videos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covering </a:t>
            </a:r>
            <a:r>
              <a:rPr sz="1600" spc="15" dirty="0">
                <a:latin typeface="Arial"/>
                <a:cs typeface="Arial"/>
              </a:rPr>
              <a:t>single-use </a:t>
            </a:r>
            <a:r>
              <a:rPr sz="1600" spc="-5" dirty="0">
                <a:latin typeface="Arial"/>
                <a:cs typeface="Arial"/>
              </a:rPr>
              <a:t>&amp;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food </a:t>
            </a:r>
            <a:r>
              <a:rPr sz="1600" spc="-10" dirty="0">
                <a:latin typeface="Arial"/>
                <a:cs typeface="Arial"/>
              </a:rPr>
              <a:t>waste </a:t>
            </a:r>
            <a:r>
              <a:rPr sz="1600" spc="-5" dirty="0">
                <a:latin typeface="Arial"/>
                <a:cs typeface="Arial"/>
              </a:rPr>
              <a:t>along with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other </a:t>
            </a:r>
            <a:r>
              <a:rPr sz="1600" spc="-5" dirty="0">
                <a:latin typeface="Arial"/>
                <a:cs typeface="Arial"/>
              </a:rPr>
              <a:t>climate </a:t>
            </a:r>
            <a:r>
              <a:rPr sz="1600" dirty="0">
                <a:latin typeface="Arial"/>
                <a:cs typeface="Arial"/>
              </a:rPr>
              <a:t>topics,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Currently,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there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over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19.2+ </a:t>
            </a:r>
            <a:r>
              <a:rPr sz="1600" spc="-5" dirty="0">
                <a:latin typeface="Arial"/>
                <a:cs typeface="Arial"/>
              </a:rPr>
              <a:t>million views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total.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98675" y="4088891"/>
            <a:ext cx="2239010" cy="0"/>
          </a:xfrm>
          <a:custGeom>
            <a:avLst/>
            <a:gdLst/>
            <a:ahLst/>
            <a:cxnLst/>
            <a:rect l="l" t="t" r="r" b="b"/>
            <a:pathLst>
              <a:path w="2239010">
                <a:moveTo>
                  <a:pt x="0" y="0"/>
                </a:moveTo>
                <a:lnTo>
                  <a:pt x="2238705" y="0"/>
                </a:lnTo>
              </a:path>
            </a:pathLst>
          </a:custGeom>
          <a:ln w="12192">
            <a:solidFill>
              <a:srgbClr val="FFB8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979224" y="4166862"/>
            <a:ext cx="225552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3CA4"/>
                </a:solidFill>
                <a:latin typeface="Arial"/>
                <a:cs typeface="Arial"/>
              </a:rPr>
              <a:t>#</a:t>
            </a:r>
            <a:r>
              <a:rPr sz="1600" b="1" spc="-65" dirty="0">
                <a:solidFill>
                  <a:srgbClr val="003CA4"/>
                </a:solidFill>
                <a:latin typeface="Arial"/>
                <a:cs typeface="Arial"/>
              </a:rPr>
              <a:t>M</a:t>
            </a:r>
            <a:r>
              <a:rPr sz="1600" b="1" spc="-105" dirty="0">
                <a:solidFill>
                  <a:srgbClr val="003CA4"/>
                </a:solidFill>
                <a:latin typeface="Arial"/>
                <a:cs typeface="Arial"/>
              </a:rPr>
              <a:t>y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L</a:t>
            </a:r>
            <a:r>
              <a:rPr sz="1600" b="1" spc="-65" dirty="0">
                <a:solidFill>
                  <a:srgbClr val="003CA4"/>
                </a:solidFill>
                <a:latin typeface="Arial"/>
                <a:cs typeface="Arial"/>
              </a:rPr>
              <a:t>as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1600" b="1" spc="-155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1600" b="1" spc="-65" dirty="0">
                <a:solidFill>
                  <a:srgbClr val="003CA4"/>
                </a:solidFill>
                <a:latin typeface="Arial"/>
                <a:cs typeface="Arial"/>
              </a:rPr>
              <a:t>ras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h</a:t>
            </a:r>
            <a:r>
              <a:rPr sz="1600" b="1" spc="-18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C</a:t>
            </a:r>
            <a:r>
              <a:rPr sz="1600" b="1" spc="-65" dirty="0">
                <a:solidFill>
                  <a:srgbClr val="003CA4"/>
                </a:solidFill>
                <a:latin typeface="Arial"/>
                <a:cs typeface="Arial"/>
              </a:rPr>
              <a:t>a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mp</a:t>
            </a:r>
            <a:r>
              <a:rPr sz="1600" b="1" spc="-65" dirty="0">
                <a:solidFill>
                  <a:srgbClr val="003CA4"/>
                </a:solidFill>
                <a:latin typeface="Arial"/>
                <a:cs typeface="Arial"/>
              </a:rPr>
              <a:t>ai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g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n  </a:t>
            </a:r>
            <a:r>
              <a:rPr sz="1600" spc="-10" dirty="0">
                <a:latin typeface="Arial"/>
                <a:cs typeface="Arial"/>
              </a:rPr>
              <a:t>Created outreach </a:t>
            </a:r>
            <a:r>
              <a:rPr sz="1600" spc="-5" dirty="0">
                <a:latin typeface="Arial"/>
                <a:cs typeface="Arial"/>
              </a:rPr>
              <a:t>toolkit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 each campus to use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5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consistent 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messaging </a:t>
            </a:r>
            <a:r>
              <a:rPr sz="1600" spc="-5" dirty="0">
                <a:latin typeface="Arial"/>
                <a:cs typeface="Arial"/>
              </a:rPr>
              <a:t>across 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system.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975859" y="1856232"/>
            <a:ext cx="2239010" cy="2239010"/>
            <a:chOff x="4975859" y="1856232"/>
            <a:chExt cx="2239010" cy="2239010"/>
          </a:xfrm>
        </p:grpSpPr>
        <p:sp>
          <p:nvSpPr>
            <p:cNvPr id="22" name="object 22"/>
            <p:cNvSpPr/>
            <p:nvPr/>
          </p:nvSpPr>
          <p:spPr>
            <a:xfrm>
              <a:off x="4975859" y="4088892"/>
              <a:ext cx="2239010" cy="0"/>
            </a:xfrm>
            <a:custGeom>
              <a:avLst/>
              <a:gdLst/>
              <a:ahLst/>
              <a:cxnLst/>
              <a:rect l="l" t="t" r="r" b="b"/>
              <a:pathLst>
                <a:path w="2239009">
                  <a:moveTo>
                    <a:pt x="0" y="0"/>
                  </a:moveTo>
                  <a:lnTo>
                    <a:pt x="2238705" y="0"/>
                  </a:lnTo>
                </a:path>
              </a:pathLst>
            </a:custGeom>
            <a:ln w="12192">
              <a:solidFill>
                <a:srgbClr val="FFB8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95315" y="1856232"/>
              <a:ext cx="1801367" cy="218846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402225" y="4166862"/>
            <a:ext cx="220789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b="1" spc="-80" dirty="0">
                <a:solidFill>
                  <a:srgbClr val="003CA4"/>
                </a:solidFill>
                <a:latin typeface="Arial"/>
                <a:cs typeface="Arial"/>
              </a:rPr>
              <a:t>Coo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l</a:t>
            </a:r>
            <a:r>
              <a:rPr sz="1600" b="1" spc="-7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C</a:t>
            </a:r>
            <a:r>
              <a:rPr sz="1600" b="1" spc="-65" dirty="0">
                <a:solidFill>
                  <a:srgbClr val="003CA4"/>
                </a:solidFill>
                <a:latin typeface="Arial"/>
                <a:cs typeface="Arial"/>
              </a:rPr>
              <a:t>a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mpu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1600" b="1" spc="-10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Ch</a:t>
            </a:r>
            <a:r>
              <a:rPr sz="1600" b="1" spc="-65" dirty="0">
                <a:solidFill>
                  <a:srgbClr val="003CA4"/>
                </a:solidFill>
                <a:latin typeface="Arial"/>
                <a:cs typeface="Arial"/>
              </a:rPr>
              <a:t>alle</a:t>
            </a:r>
            <a:r>
              <a:rPr sz="1600" b="1" spc="-70" dirty="0">
                <a:solidFill>
                  <a:srgbClr val="003CA4"/>
                </a:solidFill>
                <a:latin typeface="Arial"/>
                <a:cs typeface="Arial"/>
              </a:rPr>
              <a:t>ng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e  </a:t>
            </a:r>
            <a:r>
              <a:rPr sz="1600" spc="-10" dirty="0">
                <a:latin typeface="Arial"/>
                <a:cs typeface="Arial"/>
              </a:rPr>
              <a:t>Systemwide web-based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challenge where 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individual</a:t>
            </a:r>
            <a:r>
              <a:rPr sz="1600" spc="4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climate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actions are tracked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a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point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system.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362188" y="4088891"/>
            <a:ext cx="2239010" cy="0"/>
          </a:xfrm>
          <a:custGeom>
            <a:avLst/>
            <a:gdLst/>
            <a:ahLst/>
            <a:cxnLst/>
            <a:rect l="l" t="t" r="r" b="b"/>
            <a:pathLst>
              <a:path w="2239009">
                <a:moveTo>
                  <a:pt x="0" y="0"/>
                </a:moveTo>
                <a:lnTo>
                  <a:pt x="2238705" y="0"/>
                </a:lnTo>
              </a:path>
            </a:pathLst>
          </a:custGeom>
          <a:ln w="12192">
            <a:solidFill>
              <a:srgbClr val="FFB8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89888" y="2322576"/>
            <a:ext cx="2657855" cy="148894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6988" y="2179320"/>
            <a:ext cx="1773935" cy="177544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221893" y="6621190"/>
            <a:ext cx="27597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15"/>
              </a:rPr>
              <a:t>https://www.universityofcalifornia.edu/climate-lab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92265" y="2058408"/>
            <a:ext cx="5347335" cy="175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8015">
              <a:lnSpc>
                <a:spcPct val="105000"/>
              </a:lnSpc>
              <a:spcBef>
                <a:spcPts val="100"/>
              </a:spcBef>
            </a:pPr>
            <a:r>
              <a:rPr sz="5400" spc="-515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540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5400" spc="-8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400" spc="-459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5400" spc="-13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5400" spc="-180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5400" spc="42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5400" spc="12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5400" spc="29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5400" spc="-13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5400" spc="33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5400" spc="42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5400" spc="-685" dirty="0">
                <a:solidFill>
                  <a:srgbClr val="FFFFFF"/>
                </a:solidFill>
                <a:latin typeface="Times New Roman"/>
                <a:cs typeface="Times New Roman"/>
              </a:rPr>
              <a:t>’</a:t>
            </a:r>
            <a:r>
              <a:rPr sz="5400" dirty="0">
                <a:solidFill>
                  <a:srgbClr val="FFFFFF"/>
                </a:solidFill>
                <a:latin typeface="Times New Roman"/>
                <a:cs typeface="Times New Roman"/>
              </a:rPr>
              <a:t>s  </a:t>
            </a:r>
            <a:r>
              <a:rPr sz="5400" spc="-20" dirty="0">
                <a:solidFill>
                  <a:srgbClr val="FFFFFF"/>
                </a:solidFill>
                <a:latin typeface="Times New Roman"/>
                <a:cs typeface="Times New Roman"/>
              </a:rPr>
              <a:t>Zero</a:t>
            </a:r>
            <a:r>
              <a:rPr sz="54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400" spc="15" dirty="0">
                <a:solidFill>
                  <a:srgbClr val="FFFFFF"/>
                </a:solidFill>
                <a:latin typeface="Times New Roman"/>
                <a:cs typeface="Times New Roman"/>
              </a:rPr>
              <a:t>Waste</a:t>
            </a:r>
            <a:r>
              <a:rPr sz="54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400" spc="10" dirty="0">
                <a:solidFill>
                  <a:srgbClr val="FFFFFF"/>
                </a:solidFill>
                <a:latin typeface="Times New Roman"/>
                <a:cs typeface="Times New Roman"/>
              </a:rPr>
              <a:t>Efforts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71972" y="1839468"/>
            <a:ext cx="5928360" cy="4788535"/>
            <a:chOff x="5871972" y="1839468"/>
            <a:chExt cx="5928360" cy="47885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1972" y="1839468"/>
              <a:ext cx="445007" cy="2042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1128" y="6318503"/>
              <a:ext cx="96011" cy="1752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5428" y="6315455"/>
              <a:ext cx="88390" cy="1813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41252" y="6318503"/>
              <a:ext cx="150875" cy="1752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22610" y="6318507"/>
              <a:ext cx="77355" cy="1750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6411" y="6318503"/>
              <a:ext cx="96011" cy="1752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36808" y="6318503"/>
              <a:ext cx="149351" cy="1752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05966" y="6318507"/>
              <a:ext cx="78892" cy="17505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637520" y="6509001"/>
              <a:ext cx="227329" cy="119380"/>
            </a:xfrm>
            <a:custGeom>
              <a:avLst/>
              <a:gdLst/>
              <a:ahLst/>
              <a:cxnLst/>
              <a:rect l="l" t="t" r="r" b="b"/>
              <a:pathLst>
                <a:path w="227329" h="119379">
                  <a:moveTo>
                    <a:pt x="226923" y="0"/>
                  </a:moveTo>
                  <a:lnTo>
                    <a:pt x="0" y="51955"/>
                  </a:lnTo>
                  <a:lnTo>
                    <a:pt x="0" y="118757"/>
                  </a:lnTo>
                  <a:lnTo>
                    <a:pt x="226923" y="10655"/>
                  </a:lnTo>
                  <a:lnTo>
                    <a:pt x="226923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556747" y="6246871"/>
              <a:ext cx="307975" cy="332105"/>
            </a:xfrm>
            <a:custGeom>
              <a:avLst/>
              <a:gdLst/>
              <a:ahLst/>
              <a:cxnLst/>
              <a:rect l="l" t="t" r="r" b="b"/>
              <a:pathLst>
                <a:path w="307975" h="332104">
                  <a:moveTo>
                    <a:pt x="307441" y="0"/>
                  </a:moveTo>
                  <a:lnTo>
                    <a:pt x="0" y="43942"/>
                  </a:lnTo>
                  <a:lnTo>
                    <a:pt x="0" y="332066"/>
                  </a:lnTo>
                  <a:lnTo>
                    <a:pt x="307441" y="261886"/>
                  </a:lnTo>
                  <a:lnTo>
                    <a:pt x="307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24388" y="6315455"/>
              <a:ext cx="88391" cy="18135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08564" y="6318503"/>
              <a:ext cx="88391" cy="1783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99888" y="6272784"/>
            <a:ext cx="488950" cy="181610"/>
            <a:chOff x="5199888" y="6272784"/>
            <a:chExt cx="488950" cy="181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9888" y="6274308"/>
              <a:ext cx="96011" cy="1767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4188" y="6272784"/>
              <a:ext cx="88391" cy="181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0011" y="6274308"/>
              <a:ext cx="150875" cy="1779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1370" y="6274311"/>
              <a:ext cx="77406" cy="1767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805172" y="6274308"/>
            <a:ext cx="368935" cy="178435"/>
            <a:chOff x="4805172" y="6274308"/>
            <a:chExt cx="368935" cy="17843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5172" y="6274308"/>
              <a:ext cx="96011" cy="1767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25568" y="6274308"/>
              <a:ext cx="149351" cy="1779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94726" y="6274311"/>
              <a:ext cx="78917" cy="17672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445508" y="6204200"/>
            <a:ext cx="307975" cy="381000"/>
            <a:chOff x="4445508" y="6204200"/>
            <a:chExt cx="307975" cy="381000"/>
          </a:xfrm>
        </p:grpSpPr>
        <p:sp>
          <p:nvSpPr>
            <p:cNvPr id="12" name="object 12"/>
            <p:cNvSpPr/>
            <p:nvPr/>
          </p:nvSpPr>
          <p:spPr>
            <a:xfrm>
              <a:off x="4526280" y="6466329"/>
              <a:ext cx="227329" cy="118745"/>
            </a:xfrm>
            <a:custGeom>
              <a:avLst/>
              <a:gdLst/>
              <a:ahLst/>
              <a:cxnLst/>
              <a:rect l="l" t="t" r="r" b="b"/>
              <a:pathLst>
                <a:path w="227329" h="118745">
                  <a:moveTo>
                    <a:pt x="226949" y="0"/>
                  </a:moveTo>
                  <a:lnTo>
                    <a:pt x="0" y="51701"/>
                  </a:lnTo>
                  <a:lnTo>
                    <a:pt x="0" y="118376"/>
                  </a:lnTo>
                  <a:lnTo>
                    <a:pt x="226949" y="10667"/>
                  </a:lnTo>
                  <a:lnTo>
                    <a:pt x="226949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45508" y="6204200"/>
              <a:ext cx="307975" cy="332740"/>
            </a:xfrm>
            <a:custGeom>
              <a:avLst/>
              <a:gdLst/>
              <a:ahLst/>
              <a:cxnLst/>
              <a:rect l="l" t="t" r="r" b="b"/>
              <a:pathLst>
                <a:path w="307975" h="332740">
                  <a:moveTo>
                    <a:pt x="307517" y="0"/>
                  </a:moveTo>
                  <a:lnTo>
                    <a:pt x="0" y="44030"/>
                  </a:lnTo>
                  <a:lnTo>
                    <a:pt x="0" y="332232"/>
                  </a:lnTo>
                  <a:lnTo>
                    <a:pt x="307517" y="261874"/>
                  </a:lnTo>
                  <a:lnTo>
                    <a:pt x="307517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13148" y="6272784"/>
              <a:ext cx="88391" cy="1813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7324" y="6274308"/>
              <a:ext cx="88391" cy="179831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8640" y="807720"/>
            <a:ext cx="281939" cy="1280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096000" y="0"/>
            <a:ext cx="6095999" cy="685799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39568" y="1803036"/>
            <a:ext cx="5137150" cy="38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1297940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6385" algn="l"/>
                <a:tab pos="299720" algn="l"/>
              </a:tabLst>
            </a:pPr>
            <a:r>
              <a:rPr sz="1800" spc="-15" dirty="0">
                <a:latin typeface="Calibri"/>
                <a:cs typeface="Calibri"/>
              </a:rPr>
              <a:t>Zero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Waste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Office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Stations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increase</a:t>
            </a:r>
            <a:endParaRPr sz="1800">
              <a:latin typeface="Calibri"/>
              <a:cs typeface="Calibri"/>
            </a:endParaRPr>
          </a:p>
          <a:p>
            <a:pPr marR="1296035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sorting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reduce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collection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time.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Big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Belly’s reduced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collections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89%.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5080" indent="-2990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30+ </a:t>
            </a:r>
            <a:r>
              <a:rPr sz="1800" spc="-15" dirty="0">
                <a:latin typeface="Calibri"/>
                <a:cs typeface="Calibri"/>
              </a:rPr>
              <a:t>hydration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stations</a:t>
            </a:r>
            <a:r>
              <a:rPr sz="1800" spc="-10" dirty="0">
                <a:latin typeface="Calibri"/>
                <a:cs typeface="Calibri"/>
              </a:rPr>
              <a:t> installed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across </a:t>
            </a:r>
            <a:r>
              <a:rPr sz="1800" spc="-5" dirty="0">
                <a:latin typeface="Calibri"/>
                <a:cs typeface="Calibri"/>
              </a:rPr>
              <a:t>campus;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help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reduce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single-use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plastic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water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bottle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waste.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13779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Student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Recycling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Program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increase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collection </a:t>
            </a:r>
            <a:r>
              <a:rPr sz="1800" spc="-5" dirty="0">
                <a:latin typeface="Calibri"/>
                <a:cs typeface="Calibri"/>
              </a:rPr>
              <a:t> frequency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high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traffic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areas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Affected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COVID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8959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latin typeface="Calibri"/>
                <a:cs typeface="Calibri"/>
              </a:rPr>
              <a:t>Coffee</a:t>
            </a:r>
            <a:r>
              <a:rPr sz="1800" spc="-5" dirty="0">
                <a:latin typeface="Calibri"/>
                <a:cs typeface="Calibri"/>
              </a:rPr>
              <a:t> grounds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pick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drop </a:t>
            </a:r>
            <a:r>
              <a:rPr sz="1800" spc="-5" dirty="0">
                <a:latin typeface="Calibri"/>
                <a:cs typeface="Calibri"/>
              </a:rPr>
              <a:t>off </a:t>
            </a:r>
            <a:r>
              <a:rPr sz="1800" spc="-10" dirty="0">
                <a:latin typeface="Calibri"/>
                <a:cs typeface="Calibri"/>
              </a:rPr>
              <a:t>at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R’Garden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15" dirty="0">
                <a:latin typeface="Calibri"/>
                <a:cs typeface="Calibri"/>
              </a:rPr>
              <a:t>Affected</a:t>
            </a:r>
            <a:r>
              <a:rPr sz="1800" spc="-5" dirty="0">
                <a:latin typeface="Calibri"/>
                <a:cs typeface="Calibri"/>
              </a:rPr>
              <a:t> by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COVID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19.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047568" y="585868"/>
            <a:ext cx="37509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6FC0"/>
                </a:solidFill>
                <a:latin typeface="Calibri"/>
                <a:cs typeface="Calibri"/>
              </a:rPr>
              <a:t>UCR</a:t>
            </a:r>
            <a:r>
              <a:rPr sz="32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6FC0"/>
                </a:solidFill>
                <a:latin typeface="Calibri"/>
                <a:cs typeface="Calibri"/>
              </a:rPr>
              <a:t>Facilities</a:t>
            </a:r>
            <a:r>
              <a:rPr sz="32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Services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11128" y="6303264"/>
            <a:ext cx="488950" cy="181610"/>
            <a:chOff x="11311128" y="6303264"/>
            <a:chExt cx="488950" cy="181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1128" y="6304788"/>
              <a:ext cx="96011" cy="1767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5428" y="6303264"/>
              <a:ext cx="88390" cy="181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1252" y="6304788"/>
              <a:ext cx="150875" cy="1779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609" y="6304793"/>
              <a:ext cx="77393" cy="1767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916411" y="6304788"/>
            <a:ext cx="368935" cy="178435"/>
            <a:chOff x="10916411" y="6304788"/>
            <a:chExt cx="368935" cy="17843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6411" y="6304788"/>
              <a:ext cx="96011" cy="1767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36807" y="6304788"/>
              <a:ext cx="149351" cy="1779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5966" y="6304793"/>
              <a:ext cx="78930" cy="17672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0556747" y="6234680"/>
            <a:ext cx="307975" cy="381000"/>
            <a:chOff x="10556747" y="6234680"/>
            <a:chExt cx="307975" cy="381000"/>
          </a:xfrm>
        </p:grpSpPr>
        <p:sp>
          <p:nvSpPr>
            <p:cNvPr id="12" name="object 12"/>
            <p:cNvSpPr/>
            <p:nvPr/>
          </p:nvSpPr>
          <p:spPr>
            <a:xfrm>
              <a:off x="10637519" y="6496809"/>
              <a:ext cx="227329" cy="118745"/>
            </a:xfrm>
            <a:custGeom>
              <a:avLst/>
              <a:gdLst/>
              <a:ahLst/>
              <a:cxnLst/>
              <a:rect l="l" t="t" r="r" b="b"/>
              <a:pathLst>
                <a:path w="227329" h="118745">
                  <a:moveTo>
                    <a:pt x="226949" y="0"/>
                  </a:moveTo>
                  <a:lnTo>
                    <a:pt x="0" y="51701"/>
                  </a:lnTo>
                  <a:lnTo>
                    <a:pt x="0" y="118376"/>
                  </a:lnTo>
                  <a:lnTo>
                    <a:pt x="226949" y="10668"/>
                  </a:lnTo>
                  <a:lnTo>
                    <a:pt x="226949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556747" y="6234680"/>
              <a:ext cx="307975" cy="332740"/>
            </a:xfrm>
            <a:custGeom>
              <a:avLst/>
              <a:gdLst/>
              <a:ahLst/>
              <a:cxnLst/>
              <a:rect l="l" t="t" r="r" b="b"/>
              <a:pathLst>
                <a:path w="307975" h="332740">
                  <a:moveTo>
                    <a:pt x="307517" y="0"/>
                  </a:moveTo>
                  <a:lnTo>
                    <a:pt x="0" y="44030"/>
                  </a:lnTo>
                  <a:lnTo>
                    <a:pt x="0" y="332232"/>
                  </a:lnTo>
                  <a:lnTo>
                    <a:pt x="307517" y="261874"/>
                  </a:lnTo>
                  <a:lnTo>
                    <a:pt x="307517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4387" y="6303264"/>
              <a:ext cx="88391" cy="181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8563" y="6304788"/>
              <a:ext cx="88391" cy="179831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59880" y="838200"/>
            <a:ext cx="281927" cy="128003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647334" y="958198"/>
            <a:ext cx="4116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35" dirty="0">
                <a:solidFill>
                  <a:srgbClr val="003CA4"/>
                </a:solidFill>
                <a:latin typeface="Times New Roman"/>
                <a:cs typeface="Times New Roman"/>
              </a:rPr>
              <a:t>U</a:t>
            </a:r>
            <a:r>
              <a:rPr sz="3600" spc="-36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spc="-21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275" dirty="0">
                <a:solidFill>
                  <a:srgbClr val="003CA4"/>
                </a:solidFill>
                <a:latin typeface="Times New Roman"/>
                <a:cs typeface="Times New Roman"/>
              </a:rPr>
              <a:t>D</a:t>
            </a:r>
            <a:r>
              <a:rPr sz="3600" spc="5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285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r>
              <a:rPr sz="3600" spc="5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285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g</a:t>
            </a:r>
            <a:r>
              <a:rPr sz="3600" spc="114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39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275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spc="10" dirty="0">
                <a:solidFill>
                  <a:srgbClr val="003CA4"/>
                </a:solidFill>
                <a:latin typeface="Times New Roman"/>
                <a:cs typeface="Times New Roman"/>
              </a:rPr>
              <a:t>v</a:t>
            </a:r>
            <a:r>
              <a:rPr sz="3600" spc="5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8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3600" spc="39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24930" indent="-342900">
              <a:lnSpc>
                <a:spcPts val="2395"/>
              </a:lnSpc>
              <a:spcBef>
                <a:spcPts val="105"/>
              </a:spcBef>
              <a:buFont typeface="Wingdings"/>
              <a:buChar char=""/>
              <a:tabLst>
                <a:tab pos="6424295" algn="l"/>
                <a:tab pos="6424930" algn="l"/>
              </a:tabLst>
            </a:pPr>
            <a:r>
              <a:rPr dirty="0"/>
              <a:t>Switched</a:t>
            </a:r>
            <a:r>
              <a:rPr spc="-40" dirty="0"/>
              <a:t> </a:t>
            </a:r>
            <a:r>
              <a:rPr spc="-5" dirty="0"/>
              <a:t>to</a:t>
            </a:r>
            <a:r>
              <a:rPr spc="-25" dirty="0"/>
              <a:t> </a:t>
            </a:r>
            <a:r>
              <a:rPr dirty="0"/>
              <a:t>compostable</a:t>
            </a:r>
            <a:r>
              <a:rPr spc="-65" dirty="0"/>
              <a:t> </a:t>
            </a:r>
            <a:r>
              <a:rPr spc="-5" dirty="0"/>
              <a:t>plate</a:t>
            </a:r>
            <a:r>
              <a:rPr spc="-25" dirty="0"/>
              <a:t> </a:t>
            </a:r>
            <a:r>
              <a:rPr dirty="0"/>
              <a:t>ware</a:t>
            </a:r>
          </a:p>
          <a:p>
            <a:pPr marL="6424930">
              <a:lnSpc>
                <a:spcPts val="2395"/>
              </a:lnSpc>
            </a:pPr>
            <a:r>
              <a:rPr spc="90" dirty="0">
                <a:latin typeface="Times New Roman"/>
                <a:cs typeface="Times New Roman"/>
              </a:rPr>
              <a:t>materials</a:t>
            </a:r>
            <a:r>
              <a:rPr spc="2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155" dirty="0">
                <a:latin typeface="Times New Roman"/>
                <a:cs typeface="Times New Roman"/>
              </a:rPr>
              <a:t> </a:t>
            </a:r>
            <a:r>
              <a:rPr spc="50" dirty="0">
                <a:latin typeface="Times New Roman"/>
                <a:cs typeface="Times New Roman"/>
              </a:rPr>
              <a:t>2009</a:t>
            </a:r>
          </a:p>
          <a:p>
            <a:pPr marL="6423660" marR="318135" indent="-342265">
              <a:lnSpc>
                <a:spcPct val="100000"/>
              </a:lnSpc>
              <a:buFont typeface="Wingdings"/>
              <a:buChar char=""/>
              <a:tabLst>
                <a:tab pos="6424295" algn="l"/>
                <a:tab pos="6424930" algn="l"/>
              </a:tabLst>
            </a:pPr>
            <a:r>
              <a:rPr spc="110" dirty="0">
                <a:latin typeface="Times New Roman"/>
                <a:cs typeface="Times New Roman"/>
              </a:rPr>
              <a:t>Implemented </a:t>
            </a:r>
            <a:r>
              <a:rPr spc="80" dirty="0">
                <a:latin typeface="Times New Roman"/>
                <a:cs typeface="Times New Roman"/>
              </a:rPr>
              <a:t>trayless </a:t>
            </a:r>
            <a:r>
              <a:rPr spc="85" dirty="0">
                <a:latin typeface="Times New Roman"/>
                <a:cs typeface="Times New Roman"/>
              </a:rPr>
              <a:t>dining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50" dirty="0">
                <a:latin typeface="Times New Roman"/>
                <a:cs typeface="Times New Roman"/>
              </a:rPr>
              <a:t>2009 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90" dirty="0">
                <a:latin typeface="Times New Roman"/>
                <a:cs typeface="Times New Roman"/>
              </a:rPr>
              <a:t>reducing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food</a:t>
            </a:r>
            <a:r>
              <a:rPr spc="260" dirty="0">
                <a:latin typeface="Times New Roman"/>
                <a:cs typeface="Times New Roman"/>
              </a:rPr>
              <a:t> </a:t>
            </a:r>
            <a:r>
              <a:rPr spc="75" dirty="0">
                <a:latin typeface="Times New Roman"/>
                <a:cs typeface="Times New Roman"/>
              </a:rPr>
              <a:t>waste</a:t>
            </a:r>
            <a:r>
              <a:rPr spc="290" dirty="0">
                <a:latin typeface="Times New Roman"/>
                <a:cs typeface="Times New Roman"/>
              </a:rPr>
              <a:t> </a:t>
            </a:r>
            <a:r>
              <a:rPr spc="45" dirty="0">
                <a:latin typeface="Times New Roman"/>
                <a:cs typeface="Times New Roman"/>
              </a:rPr>
              <a:t>by</a:t>
            </a:r>
            <a:r>
              <a:rPr spc="80" dirty="0">
                <a:latin typeface="Times New Roman"/>
                <a:cs typeface="Times New Roman"/>
              </a:rPr>
              <a:t> </a:t>
            </a:r>
            <a:r>
              <a:rPr spc="25" dirty="0">
                <a:latin typeface="Times New Roman"/>
                <a:cs typeface="Times New Roman"/>
              </a:rPr>
              <a:t>50%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200" dirty="0">
                <a:latin typeface="Times New Roman"/>
                <a:cs typeface="Times New Roman"/>
              </a:rPr>
              <a:t> </a:t>
            </a:r>
            <a:r>
              <a:rPr spc="25" dirty="0">
                <a:latin typeface="Times New Roman"/>
                <a:cs typeface="Times New Roman"/>
              </a:rPr>
              <a:t>Dining </a:t>
            </a:r>
            <a:r>
              <a:rPr spc="-484" dirty="0">
                <a:latin typeface="Times New Roman"/>
                <a:cs typeface="Times New Roman"/>
              </a:rPr>
              <a:t> </a:t>
            </a:r>
            <a:r>
              <a:rPr spc="25" dirty="0">
                <a:latin typeface="Times New Roman"/>
                <a:cs typeface="Times New Roman"/>
              </a:rPr>
              <a:t>Halls</a:t>
            </a:r>
          </a:p>
          <a:p>
            <a:pPr marL="6424295" marR="146685" indent="-342900">
              <a:lnSpc>
                <a:spcPct val="100000"/>
              </a:lnSpc>
              <a:buFont typeface="Wingdings"/>
              <a:buChar char=""/>
              <a:tabLst>
                <a:tab pos="6424295" algn="l"/>
                <a:tab pos="6424930" algn="l"/>
              </a:tabLst>
            </a:pPr>
            <a:r>
              <a:rPr spc="-245" dirty="0">
                <a:latin typeface="Times New Roman"/>
                <a:cs typeface="Times New Roman"/>
              </a:rPr>
              <a:t>C</a:t>
            </a:r>
            <a:r>
              <a:rPr spc="160" dirty="0">
                <a:latin typeface="Times New Roman"/>
                <a:cs typeface="Times New Roman"/>
              </a:rPr>
              <a:t>on</a:t>
            </a:r>
            <a:r>
              <a:rPr spc="-55" dirty="0">
                <a:latin typeface="Times New Roman"/>
                <a:cs typeface="Times New Roman"/>
              </a:rPr>
              <a:t>v</a:t>
            </a:r>
            <a:r>
              <a:rPr dirty="0">
                <a:latin typeface="Times New Roman"/>
                <a:cs typeface="Times New Roman"/>
              </a:rPr>
              <a:t>e</a:t>
            </a:r>
            <a:r>
              <a:rPr spc="-325" dirty="0">
                <a:latin typeface="Times New Roman"/>
                <a:cs typeface="Times New Roman"/>
              </a:rPr>
              <a:t> </a:t>
            </a:r>
            <a:r>
              <a:rPr spc="170" dirty="0">
                <a:latin typeface="Times New Roman"/>
                <a:cs typeface="Times New Roman"/>
              </a:rPr>
              <a:t>n</a:t>
            </a:r>
            <a:r>
              <a:rPr spc="-10" dirty="0">
                <a:latin typeface="Times New Roman"/>
                <a:cs typeface="Times New Roman"/>
              </a:rPr>
              <a:t>i</a:t>
            </a:r>
            <a:r>
              <a:rPr spc="200" dirty="0">
                <a:latin typeface="Times New Roman"/>
                <a:cs typeface="Times New Roman"/>
              </a:rPr>
              <a:t>e</a:t>
            </a:r>
            <a:r>
              <a:rPr spc="170" dirty="0">
                <a:latin typeface="Times New Roman"/>
                <a:cs typeface="Times New Roman"/>
              </a:rPr>
              <a:t>n</a:t>
            </a:r>
            <a:r>
              <a:rPr spc="30" dirty="0">
                <a:latin typeface="Times New Roman"/>
                <a:cs typeface="Times New Roman"/>
              </a:rPr>
              <a:t>c</a:t>
            </a:r>
            <a:r>
              <a:rPr dirty="0">
                <a:latin typeface="Times New Roman"/>
                <a:cs typeface="Times New Roman"/>
              </a:rPr>
              <a:t>e </a:t>
            </a:r>
            <a:r>
              <a:rPr spc="-250" dirty="0">
                <a:latin typeface="Times New Roman"/>
                <a:cs typeface="Times New Roman"/>
              </a:rPr>
              <a:t> </a:t>
            </a:r>
            <a:r>
              <a:rPr spc="155" dirty="0">
                <a:latin typeface="Times New Roman"/>
                <a:cs typeface="Times New Roman"/>
              </a:rPr>
              <a:t>s</a:t>
            </a:r>
            <a:r>
              <a:rPr spc="110" dirty="0">
                <a:latin typeface="Times New Roman"/>
                <a:cs typeface="Times New Roman"/>
              </a:rPr>
              <a:t>t</a:t>
            </a:r>
            <a:r>
              <a:rPr spc="160" dirty="0">
                <a:latin typeface="Times New Roman"/>
                <a:cs typeface="Times New Roman"/>
              </a:rPr>
              <a:t>o</a:t>
            </a:r>
            <a:r>
              <a:rPr spc="75" dirty="0">
                <a:latin typeface="Times New Roman"/>
                <a:cs typeface="Times New Roman"/>
              </a:rPr>
              <a:t>r</a:t>
            </a:r>
            <a:r>
              <a:rPr spc="200" dirty="0">
                <a:latin typeface="Times New Roman"/>
                <a:cs typeface="Times New Roman"/>
              </a:rPr>
              <a:t>e</a:t>
            </a:r>
            <a:r>
              <a:rPr dirty="0">
                <a:latin typeface="Times New Roman"/>
                <a:cs typeface="Times New Roman"/>
              </a:rPr>
              <a:t>s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c</a:t>
            </a:r>
            <a:r>
              <a:rPr spc="170" dirty="0">
                <a:latin typeface="Times New Roman"/>
                <a:cs typeface="Times New Roman"/>
              </a:rPr>
              <a:t>h</a:t>
            </a:r>
            <a:r>
              <a:rPr spc="200" dirty="0">
                <a:latin typeface="Times New Roman"/>
                <a:cs typeface="Times New Roman"/>
              </a:rPr>
              <a:t>a</a:t>
            </a:r>
            <a:r>
              <a:rPr spc="170" dirty="0">
                <a:latin typeface="Times New Roman"/>
                <a:cs typeface="Times New Roman"/>
              </a:rPr>
              <a:t>n</a:t>
            </a:r>
            <a:r>
              <a:rPr spc="30" dirty="0">
                <a:latin typeface="Times New Roman"/>
                <a:cs typeface="Times New Roman"/>
              </a:rPr>
              <a:t>g</a:t>
            </a:r>
            <a:r>
              <a:rPr spc="-10" dirty="0">
                <a:latin typeface="Times New Roman"/>
                <a:cs typeface="Times New Roman"/>
              </a:rPr>
              <a:t>i</a:t>
            </a:r>
            <a:r>
              <a:rPr spc="170" dirty="0">
                <a:latin typeface="Times New Roman"/>
                <a:cs typeface="Times New Roman"/>
              </a:rPr>
              <a:t>n</a:t>
            </a:r>
            <a:r>
              <a:rPr dirty="0">
                <a:latin typeface="Times New Roman"/>
                <a:cs typeface="Times New Roman"/>
              </a:rPr>
              <a:t>g</a:t>
            </a:r>
            <a:r>
              <a:rPr spc="20" dirty="0">
                <a:latin typeface="Times New Roman"/>
                <a:cs typeface="Times New Roman"/>
              </a:rPr>
              <a:t> </a:t>
            </a:r>
            <a:r>
              <a:rPr spc="150" dirty="0">
                <a:latin typeface="Times New Roman"/>
                <a:cs typeface="Times New Roman"/>
              </a:rPr>
              <a:t>t</a:t>
            </a:r>
            <a:r>
              <a:rPr spc="170" dirty="0">
                <a:latin typeface="Times New Roman"/>
                <a:cs typeface="Times New Roman"/>
              </a:rPr>
              <a:t>h</a:t>
            </a:r>
            <a:r>
              <a:rPr spc="200" dirty="0">
                <a:latin typeface="Times New Roman"/>
                <a:cs typeface="Times New Roman"/>
              </a:rPr>
              <a:t>e</a:t>
            </a:r>
            <a:r>
              <a:rPr spc="-10" dirty="0">
                <a:latin typeface="Times New Roman"/>
                <a:cs typeface="Times New Roman"/>
              </a:rPr>
              <a:t>i</a:t>
            </a:r>
            <a:r>
              <a:rPr dirty="0">
                <a:latin typeface="Times New Roman"/>
                <a:cs typeface="Times New Roman"/>
              </a:rPr>
              <a:t>r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50" dirty="0">
                <a:latin typeface="Times New Roman"/>
                <a:cs typeface="Times New Roman"/>
              </a:rPr>
              <a:t>#</a:t>
            </a:r>
            <a:r>
              <a:rPr dirty="0">
                <a:latin typeface="Times New Roman"/>
                <a:cs typeface="Times New Roman"/>
              </a:rPr>
              <a:t>1  </a:t>
            </a:r>
            <a:r>
              <a:rPr spc="65" dirty="0">
                <a:latin typeface="Times New Roman"/>
                <a:cs typeface="Times New Roman"/>
              </a:rPr>
              <a:t>selling</a:t>
            </a:r>
            <a:r>
              <a:rPr spc="145" dirty="0">
                <a:latin typeface="Times New Roman"/>
                <a:cs typeface="Times New Roman"/>
              </a:rPr>
              <a:t> </a:t>
            </a:r>
            <a:r>
              <a:rPr spc="65" dirty="0">
                <a:latin typeface="Times New Roman"/>
                <a:cs typeface="Times New Roman"/>
              </a:rPr>
              <a:t>item,</a:t>
            </a:r>
            <a:r>
              <a:rPr spc="190" dirty="0">
                <a:latin typeface="Times New Roman"/>
                <a:cs typeface="Times New Roman"/>
              </a:rPr>
              <a:t> </a:t>
            </a:r>
            <a:r>
              <a:rPr spc="75" dirty="0">
                <a:latin typeface="Times New Roman"/>
                <a:cs typeface="Times New Roman"/>
              </a:rPr>
              <a:t>water</a:t>
            </a:r>
            <a:r>
              <a:rPr spc="195" dirty="0">
                <a:latin typeface="Times New Roman"/>
                <a:cs typeface="Times New Roman"/>
              </a:rPr>
              <a:t> </a:t>
            </a:r>
            <a:r>
              <a:rPr spc="105" dirty="0">
                <a:latin typeface="Times New Roman"/>
                <a:cs typeface="Times New Roman"/>
              </a:rPr>
              <a:t>bottles,</a:t>
            </a:r>
            <a:r>
              <a:rPr spc="250" dirty="0">
                <a:latin typeface="Times New Roman"/>
                <a:cs typeface="Times New Roman"/>
              </a:rPr>
              <a:t> </a:t>
            </a:r>
            <a:r>
              <a:rPr spc="40" dirty="0">
                <a:latin typeface="Times New Roman"/>
                <a:cs typeface="Times New Roman"/>
              </a:rPr>
              <a:t>from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spc="90" dirty="0">
                <a:latin typeface="Times New Roman"/>
                <a:cs typeface="Times New Roman"/>
              </a:rPr>
              <a:t>plastic </a:t>
            </a:r>
            <a:r>
              <a:rPr spc="-484" dirty="0">
                <a:latin typeface="Times New Roman"/>
                <a:cs typeface="Times New Roman"/>
              </a:rPr>
              <a:t> </a:t>
            </a:r>
            <a:r>
              <a:rPr spc="25" dirty="0">
                <a:latin typeface="Times New Roman"/>
                <a:cs typeface="Times New Roman"/>
              </a:rPr>
              <a:t>to</a:t>
            </a:r>
            <a:r>
              <a:rPr spc="245" dirty="0">
                <a:latin typeface="Times New Roman"/>
                <a:cs typeface="Times New Roman"/>
              </a:rPr>
              <a:t> </a:t>
            </a:r>
            <a:r>
              <a:rPr spc="95" dirty="0">
                <a:latin typeface="Times New Roman"/>
                <a:cs typeface="Times New Roman"/>
              </a:rPr>
              <a:t>aluminum.</a:t>
            </a:r>
          </a:p>
          <a:p>
            <a:pPr marL="6424295" marR="868680" indent="-342900">
              <a:lnSpc>
                <a:spcPct val="100000"/>
              </a:lnSpc>
              <a:buFont typeface="Wingdings"/>
              <a:buChar char=""/>
              <a:tabLst>
                <a:tab pos="6424295" algn="l"/>
                <a:tab pos="6424930" algn="l"/>
              </a:tabLst>
            </a:pPr>
            <a:r>
              <a:rPr spc="-610" dirty="0">
                <a:latin typeface="Times New Roman"/>
                <a:cs typeface="Times New Roman"/>
              </a:rPr>
              <a:t>V</a:t>
            </a:r>
            <a:r>
              <a:rPr dirty="0">
                <a:latin typeface="Times New Roman"/>
                <a:cs typeface="Times New Roman"/>
              </a:rPr>
              <a:t>e</a:t>
            </a:r>
            <a:r>
              <a:rPr spc="-310" dirty="0">
                <a:latin typeface="Times New Roman"/>
                <a:cs typeface="Times New Roman"/>
              </a:rPr>
              <a:t> </a:t>
            </a:r>
            <a:r>
              <a:rPr spc="170" dirty="0">
                <a:latin typeface="Times New Roman"/>
                <a:cs typeface="Times New Roman"/>
              </a:rPr>
              <a:t>n</a:t>
            </a:r>
            <a:r>
              <a:rPr spc="185" dirty="0">
                <a:latin typeface="Times New Roman"/>
                <a:cs typeface="Times New Roman"/>
              </a:rPr>
              <a:t>d</a:t>
            </a:r>
            <a:r>
              <a:rPr spc="-10" dirty="0">
                <a:latin typeface="Times New Roman"/>
                <a:cs typeface="Times New Roman"/>
              </a:rPr>
              <a:t>i</a:t>
            </a:r>
            <a:r>
              <a:rPr spc="170" dirty="0">
                <a:latin typeface="Times New Roman"/>
                <a:cs typeface="Times New Roman"/>
              </a:rPr>
              <a:t>n</a:t>
            </a:r>
            <a:r>
              <a:rPr dirty="0">
                <a:latin typeface="Times New Roman"/>
                <a:cs typeface="Times New Roman"/>
              </a:rPr>
              <a:t>g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spc="130" dirty="0">
                <a:latin typeface="Times New Roman"/>
                <a:cs typeface="Times New Roman"/>
              </a:rPr>
              <a:t>m</a:t>
            </a:r>
            <a:r>
              <a:rPr spc="200" dirty="0">
                <a:latin typeface="Times New Roman"/>
                <a:cs typeface="Times New Roman"/>
              </a:rPr>
              <a:t>a</a:t>
            </a:r>
            <a:r>
              <a:rPr spc="55" dirty="0">
                <a:latin typeface="Times New Roman"/>
                <a:cs typeface="Times New Roman"/>
              </a:rPr>
              <a:t>c</a:t>
            </a:r>
            <a:r>
              <a:rPr spc="170" dirty="0">
                <a:latin typeface="Times New Roman"/>
                <a:cs typeface="Times New Roman"/>
              </a:rPr>
              <a:t>h</a:t>
            </a:r>
            <a:r>
              <a:rPr spc="-10" dirty="0">
                <a:latin typeface="Times New Roman"/>
                <a:cs typeface="Times New Roman"/>
              </a:rPr>
              <a:t>i</a:t>
            </a:r>
            <a:r>
              <a:rPr spc="170" dirty="0">
                <a:latin typeface="Times New Roman"/>
                <a:cs typeface="Times New Roman"/>
              </a:rPr>
              <a:t>n</a:t>
            </a:r>
            <a:r>
              <a:rPr spc="200" dirty="0">
                <a:latin typeface="Times New Roman"/>
                <a:cs typeface="Times New Roman"/>
              </a:rPr>
              <a:t>e</a:t>
            </a:r>
            <a:r>
              <a:rPr dirty="0">
                <a:latin typeface="Times New Roman"/>
                <a:cs typeface="Times New Roman"/>
              </a:rPr>
              <a:t>s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w</a:t>
            </a:r>
            <a:r>
              <a:rPr spc="-10" dirty="0">
                <a:latin typeface="Times New Roman"/>
                <a:cs typeface="Times New Roman"/>
              </a:rPr>
              <a:t>i</a:t>
            </a:r>
            <a:r>
              <a:rPr spc="30" dirty="0">
                <a:latin typeface="Times New Roman"/>
                <a:cs typeface="Times New Roman"/>
              </a:rPr>
              <a:t>l</a:t>
            </a:r>
            <a:r>
              <a:rPr dirty="0">
                <a:latin typeface="Times New Roman"/>
                <a:cs typeface="Times New Roman"/>
              </a:rPr>
              <a:t>l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spc="30" dirty="0">
                <a:latin typeface="Times New Roman"/>
                <a:cs typeface="Times New Roman"/>
              </a:rPr>
              <a:t>c</a:t>
            </a:r>
            <a:r>
              <a:rPr spc="160" dirty="0">
                <a:latin typeface="Times New Roman"/>
                <a:cs typeface="Times New Roman"/>
              </a:rPr>
              <a:t>o</a:t>
            </a:r>
            <a:r>
              <a:rPr spc="150" dirty="0">
                <a:latin typeface="Times New Roman"/>
                <a:cs typeface="Times New Roman"/>
              </a:rPr>
              <a:t>n</a:t>
            </a:r>
            <a:r>
              <a:rPr spc="-55" dirty="0">
                <a:latin typeface="Times New Roman"/>
                <a:cs typeface="Times New Roman"/>
              </a:rPr>
              <a:t>v</a:t>
            </a:r>
            <a:r>
              <a:rPr spc="200" dirty="0">
                <a:latin typeface="Times New Roman"/>
                <a:cs typeface="Times New Roman"/>
              </a:rPr>
              <a:t>e</a:t>
            </a:r>
            <a:r>
              <a:rPr spc="120" dirty="0">
                <a:latin typeface="Times New Roman"/>
                <a:cs typeface="Times New Roman"/>
              </a:rPr>
              <a:t>r</a:t>
            </a:r>
            <a:r>
              <a:rPr dirty="0">
                <a:latin typeface="Times New Roman"/>
                <a:cs typeface="Times New Roman"/>
              </a:rPr>
              <a:t>t</a:t>
            </a:r>
            <a:r>
              <a:rPr spc="175" dirty="0">
                <a:latin typeface="Times New Roman"/>
                <a:cs typeface="Times New Roman"/>
              </a:rPr>
              <a:t> </a:t>
            </a:r>
            <a:r>
              <a:rPr spc="110" dirty="0">
                <a:latin typeface="Times New Roman"/>
                <a:cs typeface="Times New Roman"/>
              </a:rPr>
              <a:t>t</a:t>
            </a:r>
            <a:r>
              <a:rPr dirty="0">
                <a:latin typeface="Times New Roman"/>
                <a:cs typeface="Times New Roman"/>
              </a:rPr>
              <a:t>o  </a:t>
            </a:r>
            <a:r>
              <a:rPr spc="130" dirty="0">
                <a:latin typeface="Times New Roman"/>
                <a:cs typeface="Times New Roman"/>
              </a:rPr>
              <a:t>aluminum</a:t>
            </a:r>
          </a:p>
          <a:p>
            <a:pPr marL="6424295" marR="445770" indent="-342900">
              <a:lnSpc>
                <a:spcPct val="100000"/>
              </a:lnSpc>
              <a:buFont typeface="Wingdings"/>
              <a:buChar char=""/>
              <a:tabLst>
                <a:tab pos="6424295" algn="l"/>
                <a:tab pos="6424930" algn="l"/>
              </a:tabLst>
            </a:pPr>
            <a:r>
              <a:rPr spc="-10" dirty="0">
                <a:latin typeface="Times New Roman"/>
                <a:cs typeface="Times New Roman"/>
              </a:rPr>
              <a:t>Worked</a:t>
            </a:r>
            <a:r>
              <a:rPr spc="220" dirty="0">
                <a:latin typeface="Times New Roman"/>
                <a:cs typeface="Times New Roman"/>
              </a:rPr>
              <a:t> </a:t>
            </a:r>
            <a:r>
              <a:rPr spc="30" dirty="0">
                <a:latin typeface="Times New Roman"/>
                <a:cs typeface="Times New Roman"/>
              </a:rPr>
              <a:t>with</a:t>
            </a:r>
            <a:r>
              <a:rPr spc="200" dirty="0">
                <a:latin typeface="Times New Roman"/>
                <a:cs typeface="Times New Roman"/>
              </a:rPr>
              <a:t> </a:t>
            </a:r>
            <a:r>
              <a:rPr spc="70" dirty="0">
                <a:latin typeface="Times New Roman"/>
                <a:cs typeface="Times New Roman"/>
              </a:rPr>
              <a:t>Subway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to</a:t>
            </a:r>
            <a:r>
              <a:rPr spc="200" dirty="0">
                <a:latin typeface="Times New Roman"/>
                <a:cs typeface="Times New Roman"/>
              </a:rPr>
              <a:t> </a:t>
            </a:r>
            <a:r>
              <a:rPr spc="85" dirty="0">
                <a:latin typeface="Times New Roman"/>
                <a:cs typeface="Times New Roman"/>
              </a:rPr>
              <a:t>convert</a:t>
            </a:r>
            <a:r>
              <a:rPr spc="165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from </a:t>
            </a:r>
            <a:r>
              <a:rPr spc="-484" dirty="0">
                <a:latin typeface="Times New Roman"/>
                <a:cs typeface="Times New Roman"/>
              </a:rPr>
              <a:t> </a:t>
            </a:r>
            <a:r>
              <a:rPr spc="90" dirty="0">
                <a:latin typeface="Times New Roman"/>
                <a:cs typeface="Times New Roman"/>
              </a:rPr>
              <a:t>plastic</a:t>
            </a:r>
            <a:r>
              <a:rPr spc="150" dirty="0">
                <a:latin typeface="Times New Roman"/>
                <a:cs typeface="Times New Roman"/>
              </a:rPr>
              <a:t> </a:t>
            </a:r>
            <a:r>
              <a:rPr spc="90" dirty="0">
                <a:latin typeface="Times New Roman"/>
                <a:cs typeface="Times New Roman"/>
              </a:rPr>
              <a:t>bag</a:t>
            </a:r>
            <a:r>
              <a:rPr spc="170" dirty="0">
                <a:latin typeface="Times New Roman"/>
                <a:cs typeface="Times New Roman"/>
              </a:rPr>
              <a:t> </a:t>
            </a:r>
            <a:r>
              <a:rPr spc="25" dirty="0">
                <a:latin typeface="Times New Roman"/>
                <a:cs typeface="Times New Roman"/>
              </a:rPr>
              <a:t>to</a:t>
            </a:r>
            <a:r>
              <a:rPr spc="245" dirty="0">
                <a:latin typeface="Times New Roman"/>
                <a:cs typeface="Times New Roman"/>
              </a:rPr>
              <a:t> </a:t>
            </a:r>
            <a:r>
              <a:rPr spc="125" dirty="0">
                <a:latin typeface="Times New Roman"/>
                <a:cs typeface="Times New Roman"/>
              </a:rPr>
              <a:t>paper</a:t>
            </a:r>
            <a:r>
              <a:rPr spc="254" dirty="0">
                <a:latin typeface="Times New Roman"/>
                <a:cs typeface="Times New Roman"/>
              </a:rPr>
              <a:t> </a:t>
            </a:r>
            <a:r>
              <a:rPr spc="110" dirty="0">
                <a:latin typeface="Times New Roman"/>
                <a:cs typeface="Times New Roman"/>
              </a:rPr>
              <a:t>bag.</a:t>
            </a:r>
          </a:p>
          <a:p>
            <a:pPr marL="6424930" marR="5080" indent="-343535">
              <a:lnSpc>
                <a:spcPct val="100000"/>
              </a:lnSpc>
              <a:buFont typeface="Wingdings"/>
              <a:buChar char=""/>
              <a:tabLst>
                <a:tab pos="6424295" algn="l"/>
                <a:tab pos="6424930" algn="l"/>
              </a:tabLst>
            </a:pPr>
            <a:r>
              <a:rPr spc="-10" dirty="0">
                <a:latin typeface="Times New Roman"/>
                <a:cs typeface="Times New Roman"/>
              </a:rPr>
              <a:t>The</a:t>
            </a:r>
            <a:r>
              <a:rPr spc="220" dirty="0">
                <a:latin typeface="Times New Roman"/>
                <a:cs typeface="Times New Roman"/>
              </a:rPr>
              <a:t> </a:t>
            </a:r>
            <a:r>
              <a:rPr spc="80" dirty="0">
                <a:latin typeface="Times New Roman"/>
                <a:cs typeface="Times New Roman"/>
              </a:rPr>
              <a:t>new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30" dirty="0">
                <a:latin typeface="Times New Roman"/>
                <a:cs typeface="Times New Roman"/>
              </a:rPr>
              <a:t>Barn</a:t>
            </a:r>
            <a:r>
              <a:rPr spc="2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will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90" dirty="0">
                <a:latin typeface="Times New Roman"/>
                <a:cs typeface="Times New Roman"/>
              </a:rPr>
              <a:t>feature</a:t>
            </a:r>
            <a:r>
              <a:rPr spc="330" dirty="0">
                <a:latin typeface="Times New Roman"/>
                <a:cs typeface="Times New Roman"/>
              </a:rPr>
              <a:t> </a:t>
            </a:r>
            <a:r>
              <a:rPr spc="105" dirty="0">
                <a:latin typeface="Times New Roman"/>
                <a:cs typeface="Times New Roman"/>
              </a:rPr>
              <a:t>reusable</a:t>
            </a:r>
            <a:r>
              <a:rPr spc="320" dirty="0">
                <a:latin typeface="Times New Roman"/>
                <a:cs typeface="Times New Roman"/>
              </a:rPr>
              <a:t> </a:t>
            </a:r>
            <a:r>
              <a:rPr spc="80" dirty="0">
                <a:latin typeface="Times New Roman"/>
                <a:cs typeface="Times New Roman"/>
              </a:rPr>
              <a:t>plate </a:t>
            </a:r>
            <a:r>
              <a:rPr spc="-484" dirty="0">
                <a:latin typeface="Times New Roman"/>
                <a:cs typeface="Times New Roman"/>
              </a:rPr>
              <a:t> </a:t>
            </a:r>
            <a:r>
              <a:rPr spc="45" dirty="0">
                <a:latin typeface="Times New Roman"/>
                <a:cs typeface="Times New Roman"/>
              </a:rPr>
              <a:t>ware</a:t>
            </a:r>
            <a:r>
              <a:rPr spc="295" dirty="0">
                <a:latin typeface="Times New Roman"/>
                <a:cs typeface="Times New Roman"/>
              </a:rPr>
              <a:t> </a:t>
            </a:r>
            <a:r>
              <a:rPr spc="25" dirty="0">
                <a:latin typeface="Times New Roman"/>
                <a:cs typeface="Times New Roman"/>
              </a:rPr>
              <a:t>for</a:t>
            </a:r>
            <a:r>
              <a:rPr spc="150" dirty="0">
                <a:latin typeface="Times New Roman"/>
                <a:cs typeface="Times New Roman"/>
              </a:rPr>
              <a:t> </a:t>
            </a:r>
            <a:r>
              <a:rPr spc="70" dirty="0">
                <a:latin typeface="Times New Roman"/>
                <a:cs typeface="Times New Roman"/>
              </a:rPr>
              <a:t>dine</a:t>
            </a:r>
            <a:r>
              <a:rPr spc="28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200" dirty="0">
                <a:latin typeface="Times New Roman"/>
                <a:cs typeface="Times New Roman"/>
              </a:rPr>
              <a:t> </a:t>
            </a:r>
            <a:r>
              <a:rPr spc="85" dirty="0">
                <a:latin typeface="Times New Roman"/>
                <a:cs typeface="Times New Roman"/>
              </a:rPr>
              <a:t>guest</a:t>
            </a: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609598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11128" y="6303264"/>
            <a:ext cx="488950" cy="181610"/>
            <a:chOff x="11311128" y="6303264"/>
            <a:chExt cx="488950" cy="181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1128" y="6304788"/>
              <a:ext cx="96011" cy="1767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5428" y="6303264"/>
              <a:ext cx="88390" cy="181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1252" y="6304788"/>
              <a:ext cx="150875" cy="1779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609" y="6304793"/>
              <a:ext cx="77393" cy="1767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916411" y="6304788"/>
            <a:ext cx="368935" cy="178435"/>
            <a:chOff x="10916411" y="6304788"/>
            <a:chExt cx="368935" cy="17843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6411" y="6304788"/>
              <a:ext cx="96011" cy="1767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36807" y="6304788"/>
              <a:ext cx="149351" cy="1779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5966" y="6304793"/>
              <a:ext cx="78930" cy="17672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0556747" y="6234680"/>
            <a:ext cx="307975" cy="381000"/>
            <a:chOff x="10556747" y="6234680"/>
            <a:chExt cx="307975" cy="381000"/>
          </a:xfrm>
        </p:grpSpPr>
        <p:sp>
          <p:nvSpPr>
            <p:cNvPr id="12" name="object 12"/>
            <p:cNvSpPr/>
            <p:nvPr/>
          </p:nvSpPr>
          <p:spPr>
            <a:xfrm>
              <a:off x="10637519" y="6496809"/>
              <a:ext cx="227329" cy="118745"/>
            </a:xfrm>
            <a:custGeom>
              <a:avLst/>
              <a:gdLst/>
              <a:ahLst/>
              <a:cxnLst/>
              <a:rect l="l" t="t" r="r" b="b"/>
              <a:pathLst>
                <a:path w="227329" h="118745">
                  <a:moveTo>
                    <a:pt x="226949" y="0"/>
                  </a:moveTo>
                  <a:lnTo>
                    <a:pt x="0" y="51701"/>
                  </a:lnTo>
                  <a:lnTo>
                    <a:pt x="0" y="118376"/>
                  </a:lnTo>
                  <a:lnTo>
                    <a:pt x="226949" y="10668"/>
                  </a:lnTo>
                  <a:lnTo>
                    <a:pt x="226949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556747" y="6234680"/>
              <a:ext cx="307975" cy="332740"/>
            </a:xfrm>
            <a:custGeom>
              <a:avLst/>
              <a:gdLst/>
              <a:ahLst/>
              <a:cxnLst/>
              <a:rect l="l" t="t" r="r" b="b"/>
              <a:pathLst>
                <a:path w="307975" h="332740">
                  <a:moveTo>
                    <a:pt x="307517" y="0"/>
                  </a:moveTo>
                  <a:lnTo>
                    <a:pt x="0" y="44030"/>
                  </a:lnTo>
                  <a:lnTo>
                    <a:pt x="0" y="332232"/>
                  </a:lnTo>
                  <a:lnTo>
                    <a:pt x="307517" y="261874"/>
                  </a:lnTo>
                  <a:lnTo>
                    <a:pt x="307517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4387" y="6303264"/>
              <a:ext cx="88391" cy="181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8563" y="6304788"/>
              <a:ext cx="88391" cy="179831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9600" y="690372"/>
            <a:ext cx="280415" cy="128015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609600" y="1825282"/>
            <a:ext cx="11191240" cy="4083685"/>
            <a:chOff x="609600" y="1825282"/>
            <a:chExt cx="11191240" cy="4083685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9600" y="1825282"/>
              <a:ext cx="11190731" cy="40836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1016" y="4562855"/>
              <a:ext cx="2580131" cy="6675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95471" y="4562855"/>
              <a:ext cx="2578607" cy="6675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19928" y="4578095"/>
              <a:ext cx="2555734" cy="6522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42873" y="4666487"/>
              <a:ext cx="2417051" cy="5638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67316" y="4725924"/>
              <a:ext cx="1903474" cy="5044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48740" y="2694431"/>
              <a:ext cx="1505711" cy="25267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73195" y="2699003"/>
              <a:ext cx="1505711" cy="25222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97652" y="2764536"/>
              <a:ext cx="1505711" cy="245668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720583" y="3148583"/>
              <a:ext cx="1507223" cy="20726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845040" y="3407663"/>
              <a:ext cx="1507235" cy="181355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923049" y="2743809"/>
            <a:ext cx="3733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52046" y="2748980"/>
            <a:ext cx="3733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82648" y="2814419"/>
            <a:ext cx="3733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88823" y="3197960"/>
            <a:ext cx="3733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426914" y="3457754"/>
            <a:ext cx="3733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62037" y="5292544"/>
            <a:ext cx="6731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585857"/>
                </a:solidFill>
                <a:latin typeface="Arial"/>
                <a:cs typeface="Arial"/>
              </a:rPr>
              <a:t>2015</a:t>
            </a:r>
            <a:r>
              <a:rPr sz="1400" spc="-25" dirty="0">
                <a:solidFill>
                  <a:srgbClr val="585857"/>
                </a:solidFill>
                <a:latin typeface="Arial"/>
                <a:cs typeface="Arial"/>
              </a:rPr>
              <a:t>-</a:t>
            </a:r>
            <a:r>
              <a:rPr sz="1400" spc="-15" dirty="0">
                <a:solidFill>
                  <a:srgbClr val="585857"/>
                </a:solidFill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86398" y="5292544"/>
            <a:ext cx="6731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585857"/>
                </a:solidFill>
                <a:latin typeface="Arial"/>
                <a:cs typeface="Arial"/>
              </a:rPr>
              <a:t>2016</a:t>
            </a:r>
            <a:r>
              <a:rPr sz="1400" spc="-25" dirty="0">
                <a:solidFill>
                  <a:srgbClr val="585857"/>
                </a:solidFill>
                <a:latin typeface="Arial"/>
                <a:cs typeface="Arial"/>
              </a:rPr>
              <a:t>-</a:t>
            </a:r>
            <a:r>
              <a:rPr sz="1400" spc="-15" dirty="0">
                <a:solidFill>
                  <a:srgbClr val="585857"/>
                </a:solidFill>
                <a:latin typeface="Arial"/>
                <a:cs typeface="Arial"/>
              </a:rPr>
              <a:t>17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35121" y="5292544"/>
            <a:ext cx="6731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585857"/>
                </a:solidFill>
                <a:latin typeface="Arial"/>
                <a:cs typeface="Arial"/>
              </a:rPr>
              <a:t>2018</a:t>
            </a:r>
            <a:r>
              <a:rPr sz="1400" spc="-25" dirty="0">
                <a:solidFill>
                  <a:srgbClr val="585857"/>
                </a:solidFill>
                <a:latin typeface="Arial"/>
                <a:cs typeface="Arial"/>
              </a:rPr>
              <a:t>-</a:t>
            </a:r>
            <a:r>
              <a:rPr sz="1400" spc="-15" dirty="0">
                <a:solidFill>
                  <a:srgbClr val="585857"/>
                </a:solidFill>
                <a:latin typeface="Arial"/>
                <a:cs typeface="Arial"/>
              </a:rPr>
              <a:t>19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259483" y="5292544"/>
            <a:ext cx="6731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585857"/>
                </a:solidFill>
                <a:latin typeface="Arial"/>
                <a:cs typeface="Arial"/>
              </a:rPr>
              <a:t>2019</a:t>
            </a:r>
            <a:r>
              <a:rPr sz="1400" spc="-25" dirty="0">
                <a:solidFill>
                  <a:srgbClr val="585857"/>
                </a:solidFill>
                <a:latin typeface="Arial"/>
                <a:cs typeface="Arial"/>
              </a:rPr>
              <a:t>-</a:t>
            </a:r>
            <a:r>
              <a:rPr sz="1400" spc="-15" dirty="0">
                <a:solidFill>
                  <a:srgbClr val="585857"/>
                </a:solidFill>
                <a:latin typeface="Arial"/>
                <a:cs typeface="Arial"/>
              </a:rPr>
              <a:t>20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0632" y="3497893"/>
            <a:ext cx="441325" cy="57721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10"/>
              </a:spcBef>
            </a:pPr>
            <a:r>
              <a:rPr sz="1400" b="1" spc="-5" dirty="0">
                <a:solidFill>
                  <a:srgbClr val="585857"/>
                </a:solidFill>
                <a:latin typeface="Arial"/>
                <a:cs typeface="Arial"/>
              </a:rPr>
              <a:t>P</a:t>
            </a:r>
            <a:r>
              <a:rPr sz="1400" b="1" spc="-10" dirty="0">
                <a:solidFill>
                  <a:srgbClr val="585857"/>
                </a:solidFill>
                <a:latin typeface="Arial"/>
                <a:cs typeface="Arial"/>
              </a:rPr>
              <a:t>ound  </a:t>
            </a:r>
            <a:r>
              <a:rPr sz="1400" b="1" dirty="0">
                <a:solidFill>
                  <a:srgbClr val="585857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62453" y="5242026"/>
            <a:ext cx="1205865" cy="55626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13970" algn="ctr">
              <a:lnSpc>
                <a:spcPct val="100000"/>
              </a:lnSpc>
              <a:spcBef>
                <a:spcPts val="505"/>
              </a:spcBef>
            </a:pPr>
            <a:r>
              <a:rPr sz="1400" spc="-10" dirty="0">
                <a:solidFill>
                  <a:srgbClr val="585857"/>
                </a:solidFill>
                <a:latin typeface="Arial"/>
                <a:cs typeface="Arial"/>
              </a:rPr>
              <a:t>2017-18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sz="1400" b="1" spc="-105" dirty="0">
                <a:solidFill>
                  <a:srgbClr val="585857"/>
                </a:solidFill>
                <a:latin typeface="Arial"/>
                <a:cs typeface="Arial"/>
              </a:rPr>
              <a:t>A</a:t>
            </a:r>
            <a:r>
              <a:rPr sz="1400" b="1" spc="-65" dirty="0">
                <a:solidFill>
                  <a:srgbClr val="585857"/>
                </a:solidFill>
                <a:latin typeface="Arial"/>
                <a:cs typeface="Arial"/>
              </a:rPr>
              <a:t>ca</a:t>
            </a:r>
            <a:r>
              <a:rPr sz="1400" b="1" spc="-70" dirty="0">
                <a:solidFill>
                  <a:srgbClr val="585857"/>
                </a:solidFill>
                <a:latin typeface="Arial"/>
                <a:cs typeface="Arial"/>
              </a:rPr>
              <a:t>d</a:t>
            </a:r>
            <a:r>
              <a:rPr sz="1400" b="1" spc="-65" dirty="0">
                <a:solidFill>
                  <a:srgbClr val="585857"/>
                </a:solidFill>
                <a:latin typeface="Arial"/>
                <a:cs typeface="Arial"/>
              </a:rPr>
              <a:t>em</a:t>
            </a:r>
            <a:r>
              <a:rPr sz="1400" b="1" spc="-55" dirty="0">
                <a:solidFill>
                  <a:srgbClr val="585857"/>
                </a:solidFill>
                <a:latin typeface="Arial"/>
                <a:cs typeface="Arial"/>
              </a:rPr>
              <a:t>i</a:t>
            </a:r>
            <a:r>
              <a:rPr sz="1400" b="1" dirty="0">
                <a:solidFill>
                  <a:srgbClr val="585857"/>
                </a:solidFill>
                <a:latin typeface="Arial"/>
                <a:cs typeface="Arial"/>
              </a:rPr>
              <a:t>c</a:t>
            </a:r>
            <a:r>
              <a:rPr sz="1400" b="1" spc="-14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1400" b="1" spc="-100" dirty="0">
                <a:solidFill>
                  <a:srgbClr val="585857"/>
                </a:solidFill>
                <a:latin typeface="Arial"/>
                <a:cs typeface="Arial"/>
              </a:rPr>
              <a:t>Y</a:t>
            </a:r>
            <a:r>
              <a:rPr sz="1400" b="1" spc="-30" dirty="0">
                <a:solidFill>
                  <a:srgbClr val="585857"/>
                </a:solidFill>
                <a:latin typeface="Arial"/>
                <a:cs typeface="Arial"/>
              </a:rPr>
              <a:t>ear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384573" y="1773301"/>
            <a:ext cx="77038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85857"/>
                </a:solidFill>
                <a:latin typeface="Arial"/>
                <a:cs typeface="Arial"/>
              </a:rPr>
              <a:t>UCR</a:t>
            </a:r>
            <a:r>
              <a:rPr sz="2000" b="1" spc="-1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80" dirty="0">
                <a:solidFill>
                  <a:srgbClr val="585857"/>
                </a:solidFill>
                <a:latin typeface="Arial"/>
                <a:cs typeface="Arial"/>
              </a:rPr>
              <a:t>Municipal</a:t>
            </a:r>
            <a:r>
              <a:rPr sz="2000" b="1" spc="-114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585857"/>
                </a:solidFill>
                <a:latin typeface="Arial"/>
                <a:cs typeface="Arial"/>
              </a:rPr>
              <a:t>Solid</a:t>
            </a:r>
            <a:r>
              <a:rPr sz="2000" b="1" spc="-6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55" dirty="0">
                <a:solidFill>
                  <a:srgbClr val="585857"/>
                </a:solidFill>
                <a:latin typeface="Arial"/>
                <a:cs typeface="Arial"/>
              </a:rPr>
              <a:t>Waste </a:t>
            </a:r>
            <a:r>
              <a:rPr sz="2000" b="1" spc="-25" dirty="0">
                <a:solidFill>
                  <a:srgbClr val="585857"/>
                </a:solidFill>
                <a:latin typeface="Arial"/>
                <a:cs typeface="Arial"/>
              </a:rPr>
              <a:t>Per</a:t>
            </a:r>
            <a:r>
              <a:rPr sz="2000" b="1" spc="-6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585857"/>
                </a:solidFill>
                <a:latin typeface="Arial"/>
                <a:cs typeface="Arial"/>
              </a:rPr>
              <a:t>Capita</a:t>
            </a:r>
            <a:r>
              <a:rPr sz="2000" b="1" spc="-4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60" dirty="0">
                <a:solidFill>
                  <a:srgbClr val="585857"/>
                </a:solidFill>
                <a:latin typeface="Arial"/>
                <a:cs typeface="Arial"/>
              </a:rPr>
              <a:t>in</a:t>
            </a:r>
            <a:r>
              <a:rPr sz="2000" b="1" spc="-11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585857"/>
                </a:solidFill>
                <a:latin typeface="Arial"/>
                <a:cs typeface="Arial"/>
              </a:rPr>
              <a:t>Pounds</a:t>
            </a:r>
            <a:r>
              <a:rPr sz="2000" b="1" spc="-6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55" dirty="0">
                <a:solidFill>
                  <a:srgbClr val="585857"/>
                </a:solidFill>
                <a:latin typeface="Arial"/>
                <a:cs typeface="Arial"/>
              </a:rPr>
              <a:t>by</a:t>
            </a:r>
            <a:r>
              <a:rPr sz="2000" b="1" spc="-19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585857"/>
                </a:solidFill>
                <a:latin typeface="Arial"/>
                <a:cs typeface="Arial"/>
              </a:rPr>
              <a:t>Academic</a:t>
            </a:r>
            <a:r>
              <a:rPr sz="2000" b="1" spc="-14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585857"/>
                </a:solidFill>
                <a:latin typeface="Arial"/>
                <a:cs typeface="Arial"/>
              </a:rPr>
              <a:t>Year</a:t>
            </a:r>
            <a:endParaRPr sz="20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09600" y="1682495"/>
            <a:ext cx="11190605" cy="4293235"/>
          </a:xfrm>
          <a:custGeom>
            <a:avLst/>
            <a:gdLst/>
            <a:ahLst/>
            <a:cxnLst/>
            <a:rect l="l" t="t" r="r" b="b"/>
            <a:pathLst>
              <a:path w="11190605" h="4293235">
                <a:moveTo>
                  <a:pt x="0" y="0"/>
                </a:moveTo>
                <a:lnTo>
                  <a:pt x="11190224" y="0"/>
                </a:lnTo>
                <a:lnTo>
                  <a:pt x="11190224" y="4292981"/>
                </a:lnTo>
                <a:lnTo>
                  <a:pt x="0" y="429298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596391" y="810454"/>
            <a:ext cx="8578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90" dirty="0">
                <a:solidFill>
                  <a:srgbClr val="003CA4"/>
                </a:solidFill>
                <a:latin typeface="Times New Roman"/>
                <a:cs typeface="Times New Roman"/>
              </a:rPr>
              <a:t>UCR’s</a:t>
            </a:r>
            <a:r>
              <a:rPr sz="3600" spc="-31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50" dirty="0">
                <a:solidFill>
                  <a:srgbClr val="003CA4"/>
                </a:solidFill>
                <a:latin typeface="Times New Roman"/>
                <a:cs typeface="Times New Roman"/>
              </a:rPr>
              <a:t>Zero</a:t>
            </a:r>
            <a:r>
              <a:rPr sz="3600" spc="-1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35" dirty="0">
                <a:solidFill>
                  <a:srgbClr val="003CA4"/>
                </a:solidFill>
                <a:latin typeface="Times New Roman"/>
                <a:cs typeface="Times New Roman"/>
              </a:rPr>
              <a:t>Waste</a:t>
            </a:r>
            <a:r>
              <a:rPr sz="3600" spc="9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60" dirty="0">
                <a:solidFill>
                  <a:srgbClr val="003CA4"/>
                </a:solidFill>
                <a:latin typeface="Times New Roman"/>
                <a:cs typeface="Times New Roman"/>
              </a:rPr>
              <a:t>Progress:</a:t>
            </a:r>
            <a:r>
              <a:rPr sz="3600" spc="-35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35" dirty="0">
                <a:solidFill>
                  <a:srgbClr val="003CA4"/>
                </a:solidFill>
                <a:latin typeface="Times New Roman"/>
                <a:cs typeface="Times New Roman"/>
              </a:rPr>
              <a:t>Waste</a:t>
            </a:r>
            <a:r>
              <a:rPr sz="3600" spc="11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40" dirty="0">
                <a:solidFill>
                  <a:srgbClr val="003CA4"/>
                </a:solidFill>
                <a:latin typeface="Times New Roman"/>
                <a:cs typeface="Times New Roman"/>
              </a:rPr>
              <a:t>Generation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11128" y="6303264"/>
            <a:ext cx="488950" cy="181610"/>
            <a:chOff x="11311128" y="6303264"/>
            <a:chExt cx="488950" cy="181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1128" y="6304788"/>
              <a:ext cx="96011" cy="1767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5428" y="6303264"/>
              <a:ext cx="88390" cy="181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1252" y="6304788"/>
              <a:ext cx="150875" cy="1779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609" y="6304793"/>
              <a:ext cx="77393" cy="1767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916411" y="6304788"/>
            <a:ext cx="368935" cy="178435"/>
            <a:chOff x="10916411" y="6304788"/>
            <a:chExt cx="368935" cy="17843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6411" y="6304788"/>
              <a:ext cx="96011" cy="1767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36807" y="6304788"/>
              <a:ext cx="149351" cy="1779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5966" y="6304793"/>
              <a:ext cx="78930" cy="17672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0556747" y="6234680"/>
            <a:ext cx="307975" cy="381000"/>
            <a:chOff x="10556747" y="6234680"/>
            <a:chExt cx="307975" cy="381000"/>
          </a:xfrm>
        </p:grpSpPr>
        <p:sp>
          <p:nvSpPr>
            <p:cNvPr id="12" name="object 12"/>
            <p:cNvSpPr/>
            <p:nvPr/>
          </p:nvSpPr>
          <p:spPr>
            <a:xfrm>
              <a:off x="10637519" y="6496809"/>
              <a:ext cx="227329" cy="118745"/>
            </a:xfrm>
            <a:custGeom>
              <a:avLst/>
              <a:gdLst/>
              <a:ahLst/>
              <a:cxnLst/>
              <a:rect l="l" t="t" r="r" b="b"/>
              <a:pathLst>
                <a:path w="227329" h="118745">
                  <a:moveTo>
                    <a:pt x="226949" y="0"/>
                  </a:moveTo>
                  <a:lnTo>
                    <a:pt x="0" y="51701"/>
                  </a:lnTo>
                  <a:lnTo>
                    <a:pt x="0" y="118376"/>
                  </a:lnTo>
                  <a:lnTo>
                    <a:pt x="226949" y="10668"/>
                  </a:lnTo>
                  <a:lnTo>
                    <a:pt x="226949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556747" y="6234680"/>
              <a:ext cx="307975" cy="332740"/>
            </a:xfrm>
            <a:custGeom>
              <a:avLst/>
              <a:gdLst/>
              <a:ahLst/>
              <a:cxnLst/>
              <a:rect l="l" t="t" r="r" b="b"/>
              <a:pathLst>
                <a:path w="307975" h="332740">
                  <a:moveTo>
                    <a:pt x="307517" y="0"/>
                  </a:moveTo>
                  <a:lnTo>
                    <a:pt x="0" y="44030"/>
                  </a:lnTo>
                  <a:lnTo>
                    <a:pt x="0" y="332232"/>
                  </a:lnTo>
                  <a:lnTo>
                    <a:pt x="307517" y="261874"/>
                  </a:lnTo>
                  <a:lnTo>
                    <a:pt x="307517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4387" y="6303264"/>
              <a:ext cx="88391" cy="181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8563" y="6304788"/>
              <a:ext cx="88391" cy="179831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9600" y="690372"/>
            <a:ext cx="280415" cy="128015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96391" y="810454"/>
            <a:ext cx="8248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60" dirty="0">
                <a:solidFill>
                  <a:srgbClr val="003CA4"/>
                </a:solidFill>
                <a:latin typeface="Times New Roman"/>
                <a:cs typeface="Times New Roman"/>
              </a:rPr>
              <a:t>UCR’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-31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65" dirty="0">
                <a:solidFill>
                  <a:srgbClr val="003CA4"/>
                </a:solidFill>
                <a:latin typeface="Times New Roman"/>
                <a:cs typeface="Times New Roman"/>
              </a:rPr>
              <a:t>Ze</a:t>
            </a:r>
            <a:r>
              <a:rPr sz="3600" spc="-60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spc="-1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40" dirty="0">
                <a:solidFill>
                  <a:srgbClr val="003CA4"/>
                </a:solidFill>
                <a:latin typeface="Times New Roman"/>
                <a:cs typeface="Times New Roman"/>
              </a:rPr>
              <a:t>Wa</a:t>
            </a:r>
            <a:r>
              <a:rPr sz="3600" spc="-3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-4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9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70" dirty="0">
                <a:solidFill>
                  <a:srgbClr val="003CA4"/>
                </a:solidFill>
                <a:latin typeface="Times New Roman"/>
                <a:cs typeface="Times New Roman"/>
              </a:rPr>
              <a:t>Progr</a:t>
            </a:r>
            <a:r>
              <a:rPr sz="3600" spc="6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75" dirty="0">
                <a:solidFill>
                  <a:srgbClr val="003CA4"/>
                </a:solidFill>
                <a:latin typeface="Times New Roman"/>
                <a:cs typeface="Times New Roman"/>
              </a:rPr>
              <a:t>ss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:</a:t>
            </a:r>
            <a:r>
              <a:rPr sz="3600" spc="-36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40" dirty="0">
                <a:solidFill>
                  <a:srgbClr val="003CA4"/>
                </a:solidFill>
                <a:latin typeface="Times New Roman"/>
                <a:cs typeface="Times New Roman"/>
              </a:rPr>
              <a:t>Wa</a:t>
            </a:r>
            <a:r>
              <a:rPr sz="3600" spc="-3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-4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114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35" dirty="0">
                <a:solidFill>
                  <a:srgbClr val="003CA4"/>
                </a:solidFill>
                <a:latin typeface="Times New Roman"/>
                <a:cs typeface="Times New Roman"/>
              </a:rPr>
              <a:t>D</a:t>
            </a:r>
            <a:r>
              <a:rPr sz="3600" spc="-45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-40" dirty="0">
                <a:solidFill>
                  <a:srgbClr val="003CA4"/>
                </a:solidFill>
                <a:latin typeface="Times New Roman"/>
                <a:cs typeface="Times New Roman"/>
              </a:rPr>
              <a:t>ver</a:t>
            </a:r>
            <a:r>
              <a:rPr sz="3600" spc="-3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-45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-40" dirty="0">
                <a:solidFill>
                  <a:srgbClr val="003CA4"/>
                </a:solidFill>
                <a:latin typeface="Times New Roman"/>
                <a:cs typeface="Times New Roman"/>
              </a:rPr>
              <a:t>on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10411" y="2577085"/>
            <a:ext cx="10332720" cy="3188335"/>
            <a:chOff x="1010411" y="2577085"/>
            <a:chExt cx="10332720" cy="3188335"/>
          </a:xfrm>
        </p:grpSpPr>
        <p:sp>
          <p:nvSpPr>
            <p:cNvPr id="19" name="object 19"/>
            <p:cNvSpPr/>
            <p:nvPr/>
          </p:nvSpPr>
          <p:spPr>
            <a:xfrm>
              <a:off x="1010411" y="5416296"/>
              <a:ext cx="268605" cy="0"/>
            </a:xfrm>
            <a:custGeom>
              <a:avLst/>
              <a:gdLst/>
              <a:ahLst/>
              <a:cxnLst/>
              <a:rect l="l" t="t" r="r" b="b"/>
              <a:pathLst>
                <a:path w="268605">
                  <a:moveTo>
                    <a:pt x="0" y="0"/>
                  </a:moveTo>
                  <a:lnTo>
                    <a:pt x="268224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91411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80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78635" y="5135880"/>
              <a:ext cx="113030" cy="624840"/>
            </a:xfrm>
            <a:custGeom>
              <a:avLst/>
              <a:gdLst/>
              <a:ahLst/>
              <a:cxnLst/>
              <a:rect l="l" t="t" r="r" b="b"/>
              <a:pathLst>
                <a:path w="113030" h="624839">
                  <a:moveTo>
                    <a:pt x="112522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112522" y="624840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36191" y="541629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60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415283" y="5416296"/>
              <a:ext cx="536575" cy="0"/>
            </a:xfrm>
            <a:custGeom>
              <a:avLst/>
              <a:gdLst/>
              <a:ahLst/>
              <a:cxnLst/>
              <a:rect l="l" t="t" r="r" b="b"/>
              <a:pathLst>
                <a:path w="536575">
                  <a:moveTo>
                    <a:pt x="0" y="0"/>
                  </a:moveTo>
                  <a:lnTo>
                    <a:pt x="536448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66032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15283" y="5071872"/>
              <a:ext cx="681355" cy="0"/>
            </a:xfrm>
            <a:custGeom>
              <a:avLst/>
              <a:gdLst/>
              <a:ahLst/>
              <a:cxnLst/>
              <a:rect l="l" t="t" r="r" b="b"/>
              <a:pathLst>
                <a:path w="681354">
                  <a:moveTo>
                    <a:pt x="0" y="0"/>
                  </a:moveTo>
                  <a:lnTo>
                    <a:pt x="68110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51732" y="5109972"/>
              <a:ext cx="114300" cy="650875"/>
            </a:xfrm>
            <a:custGeom>
              <a:avLst/>
              <a:gdLst/>
              <a:ahLst/>
              <a:cxnLst/>
              <a:rect l="l" t="t" r="r" b="b"/>
              <a:pathLst>
                <a:path w="114300" h="650875">
                  <a:moveTo>
                    <a:pt x="114300" y="0"/>
                  </a:moveTo>
                  <a:lnTo>
                    <a:pt x="0" y="0"/>
                  </a:lnTo>
                  <a:lnTo>
                    <a:pt x="0" y="650620"/>
                  </a:lnTo>
                  <a:lnTo>
                    <a:pt x="114300" y="65062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10811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10811" y="5071491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764535" y="4727130"/>
              <a:ext cx="1332230" cy="0"/>
            </a:xfrm>
            <a:custGeom>
              <a:avLst/>
              <a:gdLst/>
              <a:ahLst/>
              <a:cxnLst/>
              <a:rect l="l" t="t" r="r" b="b"/>
              <a:pathLst>
                <a:path w="1332229">
                  <a:moveTo>
                    <a:pt x="0" y="0"/>
                  </a:moveTo>
                  <a:lnTo>
                    <a:pt x="1331976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10811" y="4727130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516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64535" y="4382770"/>
              <a:ext cx="1332230" cy="0"/>
            </a:xfrm>
            <a:custGeom>
              <a:avLst/>
              <a:gdLst/>
              <a:ahLst/>
              <a:cxnLst/>
              <a:rect l="l" t="t" r="r" b="b"/>
              <a:pathLst>
                <a:path w="1332229">
                  <a:moveTo>
                    <a:pt x="0" y="0"/>
                  </a:moveTo>
                  <a:lnTo>
                    <a:pt x="1331976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210811" y="4382770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516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10411" y="4038409"/>
              <a:ext cx="3086100" cy="0"/>
            </a:xfrm>
            <a:custGeom>
              <a:avLst/>
              <a:gdLst/>
              <a:ahLst/>
              <a:cxnLst/>
              <a:rect l="l" t="t" r="r" b="b"/>
              <a:pathLst>
                <a:path w="3086100">
                  <a:moveTo>
                    <a:pt x="0" y="0"/>
                  </a:moveTo>
                  <a:lnTo>
                    <a:pt x="308610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10811" y="4038409"/>
              <a:ext cx="7132320" cy="0"/>
            </a:xfrm>
            <a:custGeom>
              <a:avLst/>
              <a:gdLst/>
              <a:ahLst/>
              <a:cxnLst/>
              <a:rect l="l" t="t" r="r" b="b"/>
              <a:pathLst>
                <a:path w="7132320">
                  <a:moveTo>
                    <a:pt x="0" y="0"/>
                  </a:moveTo>
                  <a:lnTo>
                    <a:pt x="713232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10411" y="3694049"/>
              <a:ext cx="3086100" cy="0"/>
            </a:xfrm>
            <a:custGeom>
              <a:avLst/>
              <a:gdLst/>
              <a:ahLst/>
              <a:cxnLst/>
              <a:rect l="l" t="t" r="r" b="b"/>
              <a:pathLst>
                <a:path w="3086100">
                  <a:moveTo>
                    <a:pt x="0" y="0"/>
                  </a:moveTo>
                  <a:lnTo>
                    <a:pt x="308610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10811" y="3694049"/>
              <a:ext cx="7132320" cy="0"/>
            </a:xfrm>
            <a:custGeom>
              <a:avLst/>
              <a:gdLst/>
              <a:ahLst/>
              <a:cxnLst/>
              <a:rect l="l" t="t" r="r" b="b"/>
              <a:pathLst>
                <a:path w="7132320">
                  <a:moveTo>
                    <a:pt x="0" y="0"/>
                  </a:moveTo>
                  <a:lnTo>
                    <a:pt x="713232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10411" y="3349688"/>
              <a:ext cx="3086100" cy="0"/>
            </a:xfrm>
            <a:custGeom>
              <a:avLst/>
              <a:gdLst/>
              <a:ahLst/>
              <a:cxnLst/>
              <a:rect l="l" t="t" r="r" b="b"/>
              <a:pathLst>
                <a:path w="3086100">
                  <a:moveTo>
                    <a:pt x="0" y="0"/>
                  </a:moveTo>
                  <a:lnTo>
                    <a:pt x="308610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210811" y="3349688"/>
              <a:ext cx="7132320" cy="0"/>
            </a:xfrm>
            <a:custGeom>
              <a:avLst/>
              <a:gdLst/>
              <a:ahLst/>
              <a:cxnLst/>
              <a:rect l="l" t="t" r="r" b="b"/>
              <a:pathLst>
                <a:path w="7132320">
                  <a:moveTo>
                    <a:pt x="0" y="0"/>
                  </a:moveTo>
                  <a:lnTo>
                    <a:pt x="713232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10411" y="3005328"/>
              <a:ext cx="3086100" cy="0"/>
            </a:xfrm>
            <a:custGeom>
              <a:avLst/>
              <a:gdLst/>
              <a:ahLst/>
              <a:cxnLst/>
              <a:rect l="l" t="t" r="r" b="b"/>
              <a:pathLst>
                <a:path w="3086100">
                  <a:moveTo>
                    <a:pt x="0" y="0"/>
                  </a:moveTo>
                  <a:lnTo>
                    <a:pt x="308610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10811" y="3005328"/>
              <a:ext cx="7132320" cy="0"/>
            </a:xfrm>
            <a:custGeom>
              <a:avLst/>
              <a:gdLst/>
              <a:ahLst/>
              <a:cxnLst/>
              <a:rect l="l" t="t" r="r" b="b"/>
              <a:pathLst>
                <a:path w="7132320">
                  <a:moveTo>
                    <a:pt x="0" y="0"/>
                  </a:moveTo>
                  <a:lnTo>
                    <a:pt x="713232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096511" y="2798064"/>
              <a:ext cx="114300" cy="2962910"/>
            </a:xfrm>
            <a:custGeom>
              <a:avLst/>
              <a:gdLst/>
              <a:ahLst/>
              <a:cxnLst/>
              <a:rect l="l" t="t" r="r" b="b"/>
              <a:pathLst>
                <a:path w="114300" h="2962910">
                  <a:moveTo>
                    <a:pt x="114300" y="0"/>
                  </a:moveTo>
                  <a:lnTo>
                    <a:pt x="0" y="0"/>
                  </a:lnTo>
                  <a:lnTo>
                    <a:pt x="0" y="2962402"/>
                  </a:lnTo>
                  <a:lnTo>
                    <a:pt x="114300" y="296240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643627" y="5416296"/>
              <a:ext cx="248920" cy="0"/>
            </a:xfrm>
            <a:custGeom>
              <a:avLst/>
              <a:gdLst/>
              <a:ahLst/>
              <a:cxnLst/>
              <a:rect l="l" t="t" r="r" b="b"/>
              <a:pathLst>
                <a:path w="248920">
                  <a:moveTo>
                    <a:pt x="0" y="0"/>
                  </a:moveTo>
                  <a:lnTo>
                    <a:pt x="248335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004699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67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892040" y="5399532"/>
              <a:ext cx="113030" cy="361315"/>
            </a:xfrm>
            <a:custGeom>
              <a:avLst/>
              <a:gdLst/>
              <a:ahLst/>
              <a:cxnLst/>
              <a:rect l="l" t="t" r="r" b="b"/>
              <a:pathLst>
                <a:path w="113029" h="361314">
                  <a:moveTo>
                    <a:pt x="112522" y="0"/>
                  </a:moveTo>
                  <a:lnTo>
                    <a:pt x="0" y="0"/>
                  </a:lnTo>
                  <a:lnTo>
                    <a:pt x="0" y="361061"/>
                  </a:lnTo>
                  <a:lnTo>
                    <a:pt x="112522" y="361061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149596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643627" y="5071492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0" y="0"/>
                  </a:moveTo>
                  <a:lnTo>
                    <a:pt x="39149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149363" y="507149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363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3627" y="4727448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0" y="0"/>
                  </a:moveTo>
                  <a:lnTo>
                    <a:pt x="39149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149363" y="472744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363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035296" y="4460748"/>
              <a:ext cx="114300" cy="1299845"/>
            </a:xfrm>
            <a:custGeom>
              <a:avLst/>
              <a:gdLst/>
              <a:ahLst/>
              <a:cxnLst/>
              <a:rect l="l" t="t" r="r" b="b"/>
              <a:pathLst>
                <a:path w="114300" h="1299845">
                  <a:moveTo>
                    <a:pt x="114300" y="0"/>
                  </a:moveTo>
                  <a:lnTo>
                    <a:pt x="0" y="0"/>
                  </a:lnTo>
                  <a:lnTo>
                    <a:pt x="0" y="1299464"/>
                  </a:lnTo>
                  <a:lnTo>
                    <a:pt x="114300" y="1299464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582411" y="5416296"/>
              <a:ext cx="248285" cy="0"/>
            </a:xfrm>
            <a:custGeom>
              <a:avLst/>
              <a:gdLst/>
              <a:ahLst/>
              <a:cxnLst/>
              <a:rect l="l" t="t" r="r" b="b"/>
              <a:pathLst>
                <a:path w="248285">
                  <a:moveTo>
                    <a:pt x="0" y="0"/>
                  </a:moveTo>
                  <a:lnTo>
                    <a:pt x="248094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945123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29974" y="0"/>
                  </a:lnTo>
                </a:path>
              </a:pathLst>
            </a:custGeom>
            <a:ln w="9143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830823" y="5405627"/>
              <a:ext cx="114300" cy="354965"/>
            </a:xfrm>
            <a:custGeom>
              <a:avLst/>
              <a:gdLst/>
              <a:ahLst/>
              <a:cxnLst/>
              <a:rect l="l" t="t" r="r" b="b"/>
              <a:pathLst>
                <a:path w="114300" h="354964">
                  <a:moveTo>
                    <a:pt x="114300" y="0"/>
                  </a:moveTo>
                  <a:lnTo>
                    <a:pt x="0" y="0"/>
                  </a:lnTo>
                  <a:lnTo>
                    <a:pt x="0" y="354584"/>
                  </a:lnTo>
                  <a:lnTo>
                    <a:pt x="114300" y="354584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088379" y="5416296"/>
              <a:ext cx="31750" cy="0"/>
            </a:xfrm>
            <a:custGeom>
              <a:avLst/>
              <a:gdLst/>
              <a:ahLst/>
              <a:cxnLst/>
              <a:rect l="l" t="t" r="r" b="b"/>
              <a:pathLst>
                <a:path w="31750">
                  <a:moveTo>
                    <a:pt x="0" y="0"/>
                  </a:moveTo>
                  <a:lnTo>
                    <a:pt x="31623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582411" y="5071492"/>
              <a:ext cx="393700" cy="0"/>
            </a:xfrm>
            <a:custGeom>
              <a:avLst/>
              <a:gdLst/>
              <a:ahLst/>
              <a:cxnLst/>
              <a:rect l="l" t="t" r="r" b="b"/>
              <a:pathLst>
                <a:path w="393700">
                  <a:moveTo>
                    <a:pt x="0" y="0"/>
                  </a:moveTo>
                  <a:lnTo>
                    <a:pt x="393128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088301" y="5071492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0" y="0"/>
                  </a:moveTo>
                  <a:lnTo>
                    <a:pt x="319989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582411" y="4727448"/>
              <a:ext cx="393700" cy="0"/>
            </a:xfrm>
            <a:custGeom>
              <a:avLst/>
              <a:gdLst/>
              <a:ahLst/>
              <a:cxnLst/>
              <a:rect l="l" t="t" r="r" b="b"/>
              <a:pathLst>
                <a:path w="393700">
                  <a:moveTo>
                    <a:pt x="0" y="0"/>
                  </a:moveTo>
                  <a:lnTo>
                    <a:pt x="393128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088301" y="4727448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0" y="0"/>
                  </a:moveTo>
                  <a:lnTo>
                    <a:pt x="319989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975603" y="4695444"/>
              <a:ext cx="113030" cy="1065530"/>
            </a:xfrm>
            <a:custGeom>
              <a:avLst/>
              <a:gdLst/>
              <a:ahLst/>
              <a:cxnLst/>
              <a:rect l="l" t="t" r="r" b="b"/>
              <a:pathLst>
                <a:path w="113029" h="1065529">
                  <a:moveTo>
                    <a:pt x="112522" y="0"/>
                  </a:moveTo>
                  <a:lnTo>
                    <a:pt x="0" y="0"/>
                  </a:lnTo>
                  <a:lnTo>
                    <a:pt x="0" y="1065021"/>
                  </a:lnTo>
                  <a:lnTo>
                    <a:pt x="112522" y="1065021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521196" y="5416296"/>
              <a:ext cx="393065" cy="0"/>
            </a:xfrm>
            <a:custGeom>
              <a:avLst/>
              <a:gdLst/>
              <a:ahLst/>
              <a:cxnLst/>
              <a:rect l="l" t="t" r="r" b="b"/>
              <a:pathLst>
                <a:path w="393065">
                  <a:moveTo>
                    <a:pt x="0" y="0"/>
                  </a:moveTo>
                  <a:lnTo>
                    <a:pt x="392684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771132" y="5431536"/>
              <a:ext cx="113030" cy="328930"/>
            </a:xfrm>
            <a:custGeom>
              <a:avLst/>
              <a:gdLst/>
              <a:ahLst/>
              <a:cxnLst/>
              <a:rect l="l" t="t" r="r" b="b"/>
              <a:pathLst>
                <a:path w="113029" h="328929">
                  <a:moveTo>
                    <a:pt x="112522" y="0"/>
                  </a:moveTo>
                  <a:lnTo>
                    <a:pt x="0" y="0"/>
                  </a:lnTo>
                  <a:lnTo>
                    <a:pt x="0" y="328803"/>
                  </a:lnTo>
                  <a:lnTo>
                    <a:pt x="112522" y="328803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028688" y="541629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59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914388" y="5195316"/>
              <a:ext cx="114300" cy="565150"/>
            </a:xfrm>
            <a:custGeom>
              <a:avLst/>
              <a:gdLst/>
              <a:ahLst/>
              <a:cxnLst/>
              <a:rect l="l" t="t" r="r" b="b"/>
              <a:pathLst>
                <a:path w="114300" h="565150">
                  <a:moveTo>
                    <a:pt x="114300" y="0"/>
                  </a:moveTo>
                  <a:lnTo>
                    <a:pt x="0" y="0"/>
                  </a:lnTo>
                  <a:lnTo>
                    <a:pt x="0" y="565022"/>
                  </a:lnTo>
                  <a:lnTo>
                    <a:pt x="114300" y="56502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461503" y="5416296"/>
              <a:ext cx="393700" cy="0"/>
            </a:xfrm>
            <a:custGeom>
              <a:avLst/>
              <a:gdLst/>
              <a:ahLst/>
              <a:cxnLst/>
              <a:rect l="l" t="t" r="r" b="b"/>
              <a:pathLst>
                <a:path w="393700">
                  <a:moveTo>
                    <a:pt x="0" y="0"/>
                  </a:moveTo>
                  <a:lnTo>
                    <a:pt x="393103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967351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67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709916" y="5478780"/>
              <a:ext cx="114300" cy="281940"/>
            </a:xfrm>
            <a:custGeom>
              <a:avLst/>
              <a:gdLst/>
              <a:ahLst/>
              <a:cxnLst/>
              <a:rect l="l" t="t" r="r" b="b"/>
              <a:pathLst>
                <a:path w="114300" h="281939">
                  <a:moveTo>
                    <a:pt x="114300" y="0"/>
                  </a:moveTo>
                  <a:lnTo>
                    <a:pt x="0" y="0"/>
                  </a:lnTo>
                  <a:lnTo>
                    <a:pt x="0" y="281940"/>
                  </a:lnTo>
                  <a:lnTo>
                    <a:pt x="114300" y="28194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854695" y="5248655"/>
              <a:ext cx="113030" cy="511809"/>
            </a:xfrm>
            <a:custGeom>
              <a:avLst/>
              <a:gdLst/>
              <a:ahLst/>
              <a:cxnLst/>
              <a:rect l="l" t="t" r="r" b="b"/>
              <a:pathLst>
                <a:path w="113029" h="511810">
                  <a:moveTo>
                    <a:pt x="112522" y="0"/>
                  </a:moveTo>
                  <a:lnTo>
                    <a:pt x="0" y="0"/>
                  </a:lnTo>
                  <a:lnTo>
                    <a:pt x="0" y="511683"/>
                  </a:lnTo>
                  <a:lnTo>
                    <a:pt x="112522" y="511683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400288" y="5416296"/>
              <a:ext cx="393065" cy="0"/>
            </a:xfrm>
            <a:custGeom>
              <a:avLst/>
              <a:gdLst/>
              <a:ahLst/>
              <a:cxnLst/>
              <a:rect l="l" t="t" r="r" b="b"/>
              <a:pathLst>
                <a:path w="393065">
                  <a:moveTo>
                    <a:pt x="0" y="0"/>
                  </a:moveTo>
                  <a:lnTo>
                    <a:pt x="392823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907780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29977" y="0"/>
                  </a:lnTo>
                </a:path>
              </a:pathLst>
            </a:custGeom>
            <a:ln w="9143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400288" y="5071872"/>
              <a:ext cx="393700" cy="0"/>
            </a:xfrm>
            <a:custGeom>
              <a:avLst/>
              <a:gdLst/>
              <a:ahLst/>
              <a:cxnLst/>
              <a:rect l="l" t="t" r="r" b="b"/>
              <a:pathLst>
                <a:path w="393700">
                  <a:moveTo>
                    <a:pt x="0" y="0"/>
                  </a:moveTo>
                  <a:lnTo>
                    <a:pt x="393128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907702" y="507187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465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648700" y="5481827"/>
              <a:ext cx="114300" cy="278765"/>
            </a:xfrm>
            <a:custGeom>
              <a:avLst/>
              <a:gdLst/>
              <a:ahLst/>
              <a:cxnLst/>
              <a:rect l="l" t="t" r="r" b="b"/>
              <a:pathLst>
                <a:path w="114300" h="278764">
                  <a:moveTo>
                    <a:pt x="114300" y="0"/>
                  </a:moveTo>
                  <a:lnTo>
                    <a:pt x="0" y="0"/>
                  </a:lnTo>
                  <a:lnTo>
                    <a:pt x="0" y="278384"/>
                  </a:lnTo>
                  <a:lnTo>
                    <a:pt x="114300" y="278384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793480" y="5024627"/>
              <a:ext cx="114300" cy="735965"/>
            </a:xfrm>
            <a:custGeom>
              <a:avLst/>
              <a:gdLst/>
              <a:ahLst/>
              <a:cxnLst/>
              <a:rect l="l" t="t" r="r" b="b"/>
              <a:pathLst>
                <a:path w="114300" h="735964">
                  <a:moveTo>
                    <a:pt x="114300" y="0"/>
                  </a:moveTo>
                  <a:lnTo>
                    <a:pt x="0" y="0"/>
                  </a:lnTo>
                  <a:lnTo>
                    <a:pt x="0" y="735584"/>
                  </a:lnTo>
                  <a:lnTo>
                    <a:pt x="114300" y="735584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340595" y="5416296"/>
              <a:ext cx="393700" cy="0"/>
            </a:xfrm>
            <a:custGeom>
              <a:avLst/>
              <a:gdLst/>
              <a:ahLst/>
              <a:cxnLst/>
              <a:rect l="l" t="t" r="r" b="b"/>
              <a:pathLst>
                <a:path w="393700">
                  <a:moveTo>
                    <a:pt x="0" y="0"/>
                  </a:moveTo>
                  <a:lnTo>
                    <a:pt x="393103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846443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67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589007" y="5474208"/>
              <a:ext cx="113030" cy="286385"/>
            </a:xfrm>
            <a:custGeom>
              <a:avLst/>
              <a:gdLst/>
              <a:ahLst/>
              <a:cxnLst/>
              <a:rect l="l" t="t" r="r" b="b"/>
              <a:pathLst>
                <a:path w="113029" h="286385">
                  <a:moveTo>
                    <a:pt x="112522" y="0"/>
                  </a:moveTo>
                  <a:lnTo>
                    <a:pt x="0" y="0"/>
                  </a:lnTo>
                  <a:lnTo>
                    <a:pt x="0" y="286003"/>
                  </a:lnTo>
                  <a:lnTo>
                    <a:pt x="112522" y="286003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733788" y="5131308"/>
              <a:ext cx="113030" cy="629285"/>
            </a:xfrm>
            <a:custGeom>
              <a:avLst/>
              <a:gdLst/>
              <a:ahLst/>
              <a:cxnLst/>
              <a:rect l="l" t="t" r="r" b="b"/>
              <a:pathLst>
                <a:path w="113029" h="629285">
                  <a:moveTo>
                    <a:pt x="112522" y="0"/>
                  </a:moveTo>
                  <a:lnTo>
                    <a:pt x="0" y="0"/>
                  </a:lnTo>
                  <a:lnTo>
                    <a:pt x="0" y="628904"/>
                  </a:lnTo>
                  <a:lnTo>
                    <a:pt x="112522" y="628904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279380" y="5416296"/>
              <a:ext cx="393065" cy="0"/>
            </a:xfrm>
            <a:custGeom>
              <a:avLst/>
              <a:gdLst/>
              <a:ahLst/>
              <a:cxnLst/>
              <a:rect l="l" t="t" r="r" b="b"/>
              <a:pathLst>
                <a:path w="393065">
                  <a:moveTo>
                    <a:pt x="0" y="0"/>
                  </a:moveTo>
                  <a:lnTo>
                    <a:pt x="392684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527792" y="5455920"/>
              <a:ext cx="114300" cy="304800"/>
            </a:xfrm>
            <a:custGeom>
              <a:avLst/>
              <a:gdLst/>
              <a:ahLst/>
              <a:cxnLst/>
              <a:rect l="l" t="t" r="r" b="b"/>
              <a:pathLst>
                <a:path w="114300" h="304800">
                  <a:moveTo>
                    <a:pt x="114300" y="0"/>
                  </a:moveTo>
                  <a:lnTo>
                    <a:pt x="0" y="0"/>
                  </a:lnTo>
                  <a:lnTo>
                    <a:pt x="0" y="304799"/>
                  </a:lnTo>
                  <a:lnTo>
                    <a:pt x="114300" y="30479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0786871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672571" y="5367527"/>
              <a:ext cx="114300" cy="393065"/>
            </a:xfrm>
            <a:custGeom>
              <a:avLst/>
              <a:gdLst/>
              <a:ahLst/>
              <a:cxnLst/>
              <a:rect l="l" t="t" r="r" b="b"/>
              <a:pathLst>
                <a:path w="114300" h="393064">
                  <a:moveTo>
                    <a:pt x="114300" y="0"/>
                  </a:moveTo>
                  <a:lnTo>
                    <a:pt x="0" y="0"/>
                  </a:lnTo>
                  <a:lnTo>
                    <a:pt x="0" y="392684"/>
                  </a:lnTo>
                  <a:lnTo>
                    <a:pt x="114300" y="392684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10411" y="5071872"/>
              <a:ext cx="411480" cy="0"/>
            </a:xfrm>
            <a:custGeom>
              <a:avLst/>
              <a:gdLst/>
              <a:ahLst/>
              <a:cxnLst/>
              <a:rect l="l" t="t" r="r" b="b"/>
              <a:pathLst>
                <a:path w="411480">
                  <a:moveTo>
                    <a:pt x="0" y="0"/>
                  </a:moveTo>
                  <a:lnTo>
                    <a:pt x="41148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536191" y="5071872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60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421891" y="5018532"/>
              <a:ext cx="114300" cy="742315"/>
            </a:xfrm>
            <a:custGeom>
              <a:avLst/>
              <a:gdLst/>
              <a:ahLst/>
              <a:cxnLst/>
              <a:rect l="l" t="t" r="r" b="b"/>
              <a:pathLst>
                <a:path w="114300" h="742314">
                  <a:moveTo>
                    <a:pt x="114300" y="0"/>
                  </a:moveTo>
                  <a:lnTo>
                    <a:pt x="0" y="0"/>
                  </a:lnTo>
                  <a:lnTo>
                    <a:pt x="0" y="742061"/>
                  </a:lnTo>
                  <a:lnTo>
                    <a:pt x="114300" y="74206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824227" y="5416296"/>
              <a:ext cx="393065" cy="0"/>
            </a:xfrm>
            <a:custGeom>
              <a:avLst/>
              <a:gdLst/>
              <a:ahLst/>
              <a:cxnLst/>
              <a:rect l="l" t="t" r="r" b="b"/>
              <a:pathLst>
                <a:path w="393064">
                  <a:moveTo>
                    <a:pt x="0" y="0"/>
                  </a:moveTo>
                  <a:lnTo>
                    <a:pt x="392823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331719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80">
                  <a:moveTo>
                    <a:pt x="0" y="0"/>
                  </a:moveTo>
                  <a:lnTo>
                    <a:pt x="29975" y="0"/>
                  </a:lnTo>
                </a:path>
              </a:pathLst>
            </a:custGeom>
            <a:ln w="9143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824227" y="5071872"/>
              <a:ext cx="393700" cy="0"/>
            </a:xfrm>
            <a:custGeom>
              <a:avLst/>
              <a:gdLst/>
              <a:ahLst/>
              <a:cxnLst/>
              <a:rect l="l" t="t" r="r" b="b"/>
              <a:pathLst>
                <a:path w="393700">
                  <a:moveTo>
                    <a:pt x="0" y="0"/>
                  </a:moveTo>
                  <a:lnTo>
                    <a:pt x="393128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331642" y="507187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0" y="0"/>
                  </a:moveTo>
                  <a:lnTo>
                    <a:pt x="318465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217419" y="4949952"/>
              <a:ext cx="114300" cy="810895"/>
            </a:xfrm>
            <a:custGeom>
              <a:avLst/>
              <a:gdLst/>
              <a:ahLst/>
              <a:cxnLst/>
              <a:rect l="l" t="t" r="r" b="b"/>
              <a:pathLst>
                <a:path w="114300" h="810895">
                  <a:moveTo>
                    <a:pt x="114300" y="0"/>
                  </a:moveTo>
                  <a:lnTo>
                    <a:pt x="0" y="0"/>
                  </a:lnTo>
                  <a:lnTo>
                    <a:pt x="0" y="810641"/>
                  </a:lnTo>
                  <a:lnTo>
                    <a:pt x="114300" y="8106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474975" y="541629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60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362200" y="5097780"/>
              <a:ext cx="113030" cy="662940"/>
            </a:xfrm>
            <a:custGeom>
              <a:avLst/>
              <a:gdLst/>
              <a:ahLst/>
              <a:cxnLst/>
              <a:rect l="l" t="t" r="r" b="b"/>
              <a:pathLst>
                <a:path w="113030" h="662939">
                  <a:moveTo>
                    <a:pt x="112522" y="0"/>
                  </a:moveTo>
                  <a:lnTo>
                    <a:pt x="0" y="0"/>
                  </a:lnTo>
                  <a:lnTo>
                    <a:pt x="0" y="662940"/>
                  </a:lnTo>
                  <a:lnTo>
                    <a:pt x="112522" y="662940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764535" y="5416296"/>
              <a:ext cx="536575" cy="0"/>
            </a:xfrm>
            <a:custGeom>
              <a:avLst/>
              <a:gdLst/>
              <a:ahLst/>
              <a:cxnLst/>
              <a:rect l="l" t="t" r="r" b="b"/>
              <a:pathLst>
                <a:path w="536575">
                  <a:moveTo>
                    <a:pt x="0" y="0"/>
                  </a:moveTo>
                  <a:lnTo>
                    <a:pt x="53632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764535" y="5071872"/>
              <a:ext cx="536575" cy="0"/>
            </a:xfrm>
            <a:custGeom>
              <a:avLst/>
              <a:gdLst/>
              <a:ahLst/>
              <a:cxnLst/>
              <a:rect l="l" t="t" r="r" b="b"/>
              <a:pathLst>
                <a:path w="536575">
                  <a:moveTo>
                    <a:pt x="0" y="0"/>
                  </a:moveTo>
                  <a:lnTo>
                    <a:pt x="53632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3300983" y="4806696"/>
              <a:ext cx="114300" cy="953769"/>
            </a:xfrm>
            <a:custGeom>
              <a:avLst/>
              <a:gdLst/>
              <a:ahLst/>
              <a:cxnLst/>
              <a:rect l="l" t="t" r="r" b="b"/>
              <a:pathLst>
                <a:path w="114300" h="953770">
                  <a:moveTo>
                    <a:pt x="114300" y="0"/>
                  </a:moveTo>
                  <a:lnTo>
                    <a:pt x="0" y="0"/>
                  </a:lnTo>
                  <a:lnTo>
                    <a:pt x="0" y="953642"/>
                  </a:lnTo>
                  <a:lnTo>
                    <a:pt x="114300" y="95364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354067" y="541629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60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354067" y="5071872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60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241291" y="5015483"/>
              <a:ext cx="113030" cy="745490"/>
            </a:xfrm>
            <a:custGeom>
              <a:avLst/>
              <a:gdLst/>
              <a:ahLst/>
              <a:cxnLst/>
              <a:rect l="l" t="t" r="r" b="b"/>
              <a:pathLst>
                <a:path w="113029" h="745489">
                  <a:moveTo>
                    <a:pt x="112522" y="0"/>
                  </a:moveTo>
                  <a:lnTo>
                    <a:pt x="0" y="0"/>
                  </a:lnTo>
                  <a:lnTo>
                    <a:pt x="0" y="744982"/>
                  </a:lnTo>
                  <a:lnTo>
                    <a:pt x="112522" y="744982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294376" y="5416296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89">
                  <a:moveTo>
                    <a:pt x="0" y="0"/>
                  </a:moveTo>
                  <a:lnTo>
                    <a:pt x="173482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180076" y="5141976"/>
              <a:ext cx="114300" cy="618490"/>
            </a:xfrm>
            <a:custGeom>
              <a:avLst/>
              <a:gdLst/>
              <a:ahLst/>
              <a:cxnLst/>
              <a:rect l="l" t="t" r="r" b="b"/>
              <a:pathLst>
                <a:path w="114300" h="618489">
                  <a:moveTo>
                    <a:pt x="114300" y="0"/>
                  </a:moveTo>
                  <a:lnTo>
                    <a:pt x="0" y="0"/>
                  </a:lnTo>
                  <a:lnTo>
                    <a:pt x="0" y="618363"/>
                  </a:lnTo>
                  <a:lnTo>
                    <a:pt x="114300" y="61836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233159" y="541629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60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120384" y="5225795"/>
              <a:ext cx="1051560" cy="534670"/>
            </a:xfrm>
            <a:custGeom>
              <a:avLst/>
              <a:gdLst/>
              <a:ahLst/>
              <a:cxnLst/>
              <a:rect l="l" t="t" r="r" b="b"/>
              <a:pathLst>
                <a:path w="1051559" h="534670">
                  <a:moveTo>
                    <a:pt x="112776" y="0"/>
                  </a:moveTo>
                  <a:lnTo>
                    <a:pt x="0" y="0"/>
                  </a:lnTo>
                  <a:lnTo>
                    <a:pt x="0" y="534543"/>
                  </a:lnTo>
                  <a:lnTo>
                    <a:pt x="112776" y="534543"/>
                  </a:lnTo>
                  <a:lnTo>
                    <a:pt x="112776" y="0"/>
                  </a:lnTo>
                  <a:close/>
                </a:path>
                <a:path w="1051559" h="534670">
                  <a:moveTo>
                    <a:pt x="1051560" y="234530"/>
                  </a:moveTo>
                  <a:lnTo>
                    <a:pt x="938784" y="234530"/>
                  </a:lnTo>
                  <a:lnTo>
                    <a:pt x="938784" y="534555"/>
                  </a:lnTo>
                  <a:lnTo>
                    <a:pt x="1051560" y="534555"/>
                  </a:lnTo>
                  <a:lnTo>
                    <a:pt x="1051560" y="23453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112252" y="541629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59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997952" y="5228844"/>
              <a:ext cx="114300" cy="532130"/>
            </a:xfrm>
            <a:custGeom>
              <a:avLst/>
              <a:gdLst/>
              <a:ahLst/>
              <a:cxnLst/>
              <a:rect l="l" t="t" r="r" b="b"/>
              <a:pathLst>
                <a:path w="114300" h="532129">
                  <a:moveTo>
                    <a:pt x="114300" y="0"/>
                  </a:moveTo>
                  <a:lnTo>
                    <a:pt x="0" y="0"/>
                  </a:lnTo>
                  <a:lnTo>
                    <a:pt x="0" y="531621"/>
                  </a:lnTo>
                  <a:lnTo>
                    <a:pt x="114300" y="53162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051035" y="541629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59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938259" y="5259324"/>
              <a:ext cx="113030" cy="501650"/>
            </a:xfrm>
            <a:custGeom>
              <a:avLst/>
              <a:gdLst/>
              <a:ahLst/>
              <a:cxnLst/>
              <a:rect l="l" t="t" r="r" b="b"/>
              <a:pathLst>
                <a:path w="113029" h="501650">
                  <a:moveTo>
                    <a:pt x="112522" y="0"/>
                  </a:moveTo>
                  <a:lnTo>
                    <a:pt x="0" y="0"/>
                  </a:lnTo>
                  <a:lnTo>
                    <a:pt x="0" y="501142"/>
                  </a:lnTo>
                  <a:lnTo>
                    <a:pt x="112522" y="501142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9991343" y="541629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59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9877043" y="5285232"/>
              <a:ext cx="114300" cy="475615"/>
            </a:xfrm>
            <a:custGeom>
              <a:avLst/>
              <a:gdLst/>
              <a:ahLst/>
              <a:cxnLst/>
              <a:rect l="l" t="t" r="r" b="b"/>
              <a:pathLst>
                <a:path w="114300" h="475614">
                  <a:moveTo>
                    <a:pt x="114300" y="0"/>
                  </a:moveTo>
                  <a:lnTo>
                    <a:pt x="0" y="0"/>
                  </a:lnTo>
                  <a:lnTo>
                    <a:pt x="0" y="475361"/>
                  </a:lnTo>
                  <a:lnTo>
                    <a:pt x="114300" y="47536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930128" y="541629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59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817352" y="5366004"/>
              <a:ext cx="113030" cy="394970"/>
            </a:xfrm>
            <a:custGeom>
              <a:avLst/>
              <a:gdLst/>
              <a:ahLst/>
              <a:cxnLst/>
              <a:rect l="l" t="t" r="r" b="b"/>
              <a:pathLst>
                <a:path w="113029" h="394970">
                  <a:moveTo>
                    <a:pt x="112522" y="0"/>
                  </a:moveTo>
                  <a:lnTo>
                    <a:pt x="0" y="0"/>
                  </a:lnTo>
                  <a:lnTo>
                    <a:pt x="0" y="394462"/>
                  </a:lnTo>
                  <a:lnTo>
                    <a:pt x="112522" y="394462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316723" y="5416296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203948" y="5411723"/>
              <a:ext cx="3870960" cy="349250"/>
            </a:xfrm>
            <a:custGeom>
              <a:avLst/>
              <a:gdLst/>
              <a:ahLst/>
              <a:cxnLst/>
              <a:rect l="l" t="t" r="r" b="b"/>
              <a:pathLst>
                <a:path w="3870959" h="349250">
                  <a:moveTo>
                    <a:pt x="112776" y="0"/>
                  </a:moveTo>
                  <a:lnTo>
                    <a:pt x="0" y="0"/>
                  </a:lnTo>
                  <a:lnTo>
                    <a:pt x="0" y="348754"/>
                  </a:lnTo>
                  <a:lnTo>
                    <a:pt x="112776" y="348754"/>
                  </a:lnTo>
                  <a:lnTo>
                    <a:pt x="112776" y="0"/>
                  </a:lnTo>
                  <a:close/>
                </a:path>
                <a:path w="3870959" h="349250">
                  <a:moveTo>
                    <a:pt x="1053084" y="197980"/>
                  </a:moveTo>
                  <a:lnTo>
                    <a:pt x="938784" y="197980"/>
                  </a:lnTo>
                  <a:lnTo>
                    <a:pt x="938784" y="348742"/>
                  </a:lnTo>
                  <a:lnTo>
                    <a:pt x="1053084" y="348742"/>
                  </a:lnTo>
                  <a:lnTo>
                    <a:pt x="1053084" y="197980"/>
                  </a:lnTo>
                  <a:close/>
                </a:path>
                <a:path w="3870959" h="349250">
                  <a:moveTo>
                    <a:pt x="1991868" y="202539"/>
                  </a:moveTo>
                  <a:lnTo>
                    <a:pt x="1877568" y="202539"/>
                  </a:lnTo>
                  <a:lnTo>
                    <a:pt x="1877568" y="348742"/>
                  </a:lnTo>
                  <a:lnTo>
                    <a:pt x="1991868" y="348742"/>
                  </a:lnTo>
                  <a:lnTo>
                    <a:pt x="1991868" y="202539"/>
                  </a:lnTo>
                  <a:close/>
                </a:path>
                <a:path w="3870959" h="349250">
                  <a:moveTo>
                    <a:pt x="2930652" y="204063"/>
                  </a:moveTo>
                  <a:lnTo>
                    <a:pt x="2817876" y="204063"/>
                  </a:lnTo>
                  <a:lnTo>
                    <a:pt x="2817876" y="348754"/>
                  </a:lnTo>
                  <a:lnTo>
                    <a:pt x="2930652" y="348754"/>
                  </a:lnTo>
                  <a:lnTo>
                    <a:pt x="2930652" y="204063"/>
                  </a:lnTo>
                  <a:close/>
                </a:path>
                <a:path w="3870959" h="349250">
                  <a:moveTo>
                    <a:pt x="3870960" y="237566"/>
                  </a:moveTo>
                  <a:lnTo>
                    <a:pt x="3756660" y="237566"/>
                  </a:lnTo>
                  <a:lnTo>
                    <a:pt x="3756660" y="348754"/>
                  </a:lnTo>
                  <a:lnTo>
                    <a:pt x="3870960" y="348754"/>
                  </a:lnTo>
                  <a:lnTo>
                    <a:pt x="3870960" y="23756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10411" y="4727068"/>
              <a:ext cx="701040" cy="0"/>
            </a:xfrm>
            <a:custGeom>
              <a:avLst/>
              <a:gdLst/>
              <a:ahLst/>
              <a:cxnLst/>
              <a:rect l="l" t="t" r="r" b="b"/>
              <a:pathLst>
                <a:path w="701039">
                  <a:moveTo>
                    <a:pt x="0" y="0"/>
                  </a:moveTo>
                  <a:lnTo>
                    <a:pt x="700874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824037" y="4727068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5">
                  <a:moveTo>
                    <a:pt x="0" y="0"/>
                  </a:moveTo>
                  <a:lnTo>
                    <a:pt x="825817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010411" y="4383024"/>
              <a:ext cx="701040" cy="0"/>
            </a:xfrm>
            <a:custGeom>
              <a:avLst/>
              <a:gdLst/>
              <a:ahLst/>
              <a:cxnLst/>
              <a:rect l="l" t="t" r="r" b="b"/>
              <a:pathLst>
                <a:path w="701039">
                  <a:moveTo>
                    <a:pt x="0" y="0"/>
                  </a:moveTo>
                  <a:lnTo>
                    <a:pt x="700874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824037" y="4383024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5">
                  <a:moveTo>
                    <a:pt x="0" y="0"/>
                  </a:moveTo>
                  <a:lnTo>
                    <a:pt x="825817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11452" y="4265675"/>
              <a:ext cx="1052830" cy="1494790"/>
            </a:xfrm>
            <a:custGeom>
              <a:avLst/>
              <a:gdLst/>
              <a:ahLst/>
              <a:cxnLst/>
              <a:rect l="l" t="t" r="r" b="b"/>
              <a:pathLst>
                <a:path w="1052830" h="1494789">
                  <a:moveTo>
                    <a:pt x="112737" y="0"/>
                  </a:moveTo>
                  <a:lnTo>
                    <a:pt x="0" y="0"/>
                  </a:lnTo>
                  <a:lnTo>
                    <a:pt x="0" y="1494663"/>
                  </a:lnTo>
                  <a:lnTo>
                    <a:pt x="112737" y="1494663"/>
                  </a:lnTo>
                  <a:lnTo>
                    <a:pt x="112737" y="0"/>
                  </a:lnTo>
                  <a:close/>
                </a:path>
                <a:path w="1052830" h="1494789">
                  <a:moveTo>
                    <a:pt x="1052703" y="21336"/>
                  </a:moveTo>
                  <a:lnTo>
                    <a:pt x="938441" y="21336"/>
                  </a:lnTo>
                  <a:lnTo>
                    <a:pt x="938441" y="1494675"/>
                  </a:lnTo>
                  <a:lnTo>
                    <a:pt x="1052703" y="1494675"/>
                  </a:lnTo>
                  <a:lnTo>
                    <a:pt x="1052703" y="21336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643627" y="4383024"/>
              <a:ext cx="824230" cy="0"/>
            </a:xfrm>
            <a:custGeom>
              <a:avLst/>
              <a:gdLst/>
              <a:ahLst/>
              <a:cxnLst/>
              <a:rect l="l" t="t" r="r" b="b"/>
              <a:pathLst>
                <a:path w="824229">
                  <a:moveTo>
                    <a:pt x="0" y="0"/>
                  </a:moveTo>
                  <a:lnTo>
                    <a:pt x="824103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529327" y="4128516"/>
              <a:ext cx="114300" cy="1631950"/>
            </a:xfrm>
            <a:custGeom>
              <a:avLst/>
              <a:gdLst/>
              <a:ahLst/>
              <a:cxnLst/>
              <a:rect l="l" t="t" r="r" b="b"/>
              <a:pathLst>
                <a:path w="114300" h="1631950">
                  <a:moveTo>
                    <a:pt x="114300" y="0"/>
                  </a:moveTo>
                  <a:lnTo>
                    <a:pt x="0" y="0"/>
                  </a:lnTo>
                  <a:lnTo>
                    <a:pt x="0" y="1631822"/>
                  </a:lnTo>
                  <a:lnTo>
                    <a:pt x="114300" y="163182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582411" y="4383024"/>
              <a:ext cx="2705100" cy="0"/>
            </a:xfrm>
            <a:custGeom>
              <a:avLst/>
              <a:gdLst/>
              <a:ahLst/>
              <a:cxnLst/>
              <a:rect l="l" t="t" r="r" b="b"/>
              <a:pathLst>
                <a:path w="2705100">
                  <a:moveTo>
                    <a:pt x="0" y="0"/>
                  </a:moveTo>
                  <a:lnTo>
                    <a:pt x="270510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468111" y="4367783"/>
              <a:ext cx="114300" cy="1393190"/>
            </a:xfrm>
            <a:custGeom>
              <a:avLst/>
              <a:gdLst/>
              <a:ahLst/>
              <a:cxnLst/>
              <a:rect l="l" t="t" r="r" b="b"/>
              <a:pathLst>
                <a:path w="114300" h="1393189">
                  <a:moveTo>
                    <a:pt x="114300" y="0"/>
                  </a:moveTo>
                  <a:lnTo>
                    <a:pt x="0" y="0"/>
                  </a:lnTo>
                  <a:lnTo>
                    <a:pt x="0" y="1392682"/>
                  </a:lnTo>
                  <a:lnTo>
                    <a:pt x="114300" y="139268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521196" y="5071492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88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521196" y="4727448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88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408420" y="4489704"/>
              <a:ext cx="113030" cy="1271270"/>
            </a:xfrm>
            <a:custGeom>
              <a:avLst/>
              <a:gdLst/>
              <a:ahLst/>
              <a:cxnLst/>
              <a:rect l="l" t="t" r="r" b="b"/>
              <a:pathLst>
                <a:path w="113029" h="1271270">
                  <a:moveTo>
                    <a:pt x="112522" y="0"/>
                  </a:moveTo>
                  <a:lnTo>
                    <a:pt x="0" y="0"/>
                  </a:lnTo>
                  <a:lnTo>
                    <a:pt x="0" y="1270762"/>
                  </a:lnTo>
                  <a:lnTo>
                    <a:pt x="112522" y="1270762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461503" y="5071492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88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461503" y="4727448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88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347203" y="4392168"/>
              <a:ext cx="114300" cy="1368425"/>
            </a:xfrm>
            <a:custGeom>
              <a:avLst/>
              <a:gdLst/>
              <a:ahLst/>
              <a:cxnLst/>
              <a:rect l="l" t="t" r="r" b="b"/>
              <a:pathLst>
                <a:path w="114300" h="1368425">
                  <a:moveTo>
                    <a:pt x="114300" y="0"/>
                  </a:moveTo>
                  <a:lnTo>
                    <a:pt x="0" y="0"/>
                  </a:lnTo>
                  <a:lnTo>
                    <a:pt x="0" y="1368043"/>
                  </a:lnTo>
                  <a:lnTo>
                    <a:pt x="114300" y="136804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400288" y="4727068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88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400288" y="4383024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88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287511" y="4247388"/>
              <a:ext cx="113030" cy="1513205"/>
            </a:xfrm>
            <a:custGeom>
              <a:avLst/>
              <a:gdLst/>
              <a:ahLst/>
              <a:cxnLst/>
              <a:rect l="l" t="t" r="r" b="b"/>
              <a:pathLst>
                <a:path w="113029" h="1513204">
                  <a:moveTo>
                    <a:pt x="112522" y="0"/>
                  </a:moveTo>
                  <a:lnTo>
                    <a:pt x="0" y="0"/>
                  </a:lnTo>
                  <a:lnTo>
                    <a:pt x="0" y="1512824"/>
                  </a:lnTo>
                  <a:lnTo>
                    <a:pt x="112522" y="1512824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9340595" y="5071745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88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9340595" y="4727384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88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9340595" y="4383024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88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9226295" y="4293108"/>
              <a:ext cx="114300" cy="1467485"/>
            </a:xfrm>
            <a:custGeom>
              <a:avLst/>
              <a:gdLst/>
              <a:ahLst/>
              <a:cxnLst/>
              <a:rect l="l" t="t" r="r" b="b"/>
              <a:pathLst>
                <a:path w="114300" h="1467485">
                  <a:moveTo>
                    <a:pt x="114300" y="0"/>
                  </a:moveTo>
                  <a:lnTo>
                    <a:pt x="0" y="0"/>
                  </a:lnTo>
                  <a:lnTo>
                    <a:pt x="0" y="1467104"/>
                  </a:lnTo>
                  <a:lnTo>
                    <a:pt x="114300" y="1467104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0279380" y="5071745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614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0279380" y="4727384"/>
              <a:ext cx="826135" cy="0"/>
            </a:xfrm>
            <a:custGeom>
              <a:avLst/>
              <a:gdLst/>
              <a:ahLst/>
              <a:cxnLst/>
              <a:rect l="l" t="t" r="r" b="b"/>
              <a:pathLst>
                <a:path w="826134">
                  <a:moveTo>
                    <a:pt x="0" y="0"/>
                  </a:moveTo>
                  <a:lnTo>
                    <a:pt x="825614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0279380" y="4383024"/>
              <a:ext cx="1063625" cy="0"/>
            </a:xfrm>
            <a:custGeom>
              <a:avLst/>
              <a:gdLst/>
              <a:ahLst/>
              <a:cxnLst/>
              <a:rect l="l" t="t" r="r" b="b"/>
              <a:pathLst>
                <a:path w="1063625">
                  <a:moveTo>
                    <a:pt x="0" y="0"/>
                  </a:moveTo>
                  <a:lnTo>
                    <a:pt x="1063244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0166604" y="4302252"/>
              <a:ext cx="113030" cy="1458595"/>
            </a:xfrm>
            <a:custGeom>
              <a:avLst/>
              <a:gdLst/>
              <a:ahLst/>
              <a:cxnLst/>
              <a:rect l="l" t="t" r="r" b="b"/>
              <a:pathLst>
                <a:path w="113029" h="1458595">
                  <a:moveTo>
                    <a:pt x="112522" y="0"/>
                  </a:moveTo>
                  <a:lnTo>
                    <a:pt x="0" y="0"/>
                  </a:lnTo>
                  <a:lnTo>
                    <a:pt x="0" y="1458341"/>
                  </a:lnTo>
                  <a:lnTo>
                    <a:pt x="112522" y="1458341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1218164" y="5416296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0" y="0"/>
                  </a:moveTo>
                  <a:lnTo>
                    <a:pt x="12484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1218164" y="5071492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0" y="0"/>
                  </a:moveTo>
                  <a:lnTo>
                    <a:pt x="12484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1218164" y="4727448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0" y="0"/>
                  </a:moveTo>
                  <a:lnTo>
                    <a:pt x="124841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1105388" y="4634483"/>
              <a:ext cx="113030" cy="1126490"/>
            </a:xfrm>
            <a:custGeom>
              <a:avLst/>
              <a:gdLst/>
              <a:ahLst/>
              <a:cxnLst/>
              <a:rect l="l" t="t" r="r" b="b"/>
              <a:pathLst>
                <a:path w="113029" h="1126489">
                  <a:moveTo>
                    <a:pt x="112522" y="0"/>
                  </a:moveTo>
                  <a:lnTo>
                    <a:pt x="0" y="0"/>
                  </a:lnTo>
                  <a:lnTo>
                    <a:pt x="0" y="1125982"/>
                  </a:lnTo>
                  <a:lnTo>
                    <a:pt x="112522" y="1125982"/>
                  </a:lnTo>
                  <a:lnTo>
                    <a:pt x="11252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010411" y="5760720"/>
              <a:ext cx="10332720" cy="0"/>
            </a:xfrm>
            <a:custGeom>
              <a:avLst/>
              <a:gdLst/>
              <a:ahLst/>
              <a:cxnLst/>
              <a:rect l="l" t="t" r="r" b="b"/>
              <a:pathLst>
                <a:path w="10332720">
                  <a:moveTo>
                    <a:pt x="0" y="0"/>
                  </a:moveTo>
                  <a:lnTo>
                    <a:pt x="1033272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10411" y="2659380"/>
              <a:ext cx="10332720" cy="0"/>
            </a:xfrm>
            <a:custGeom>
              <a:avLst/>
              <a:gdLst/>
              <a:ahLst/>
              <a:cxnLst/>
              <a:rect l="l" t="t" r="r" b="b"/>
              <a:pathLst>
                <a:path w="10332720">
                  <a:moveTo>
                    <a:pt x="0" y="0"/>
                  </a:moveTo>
                  <a:lnTo>
                    <a:pt x="10332720" y="0"/>
                  </a:lnTo>
                </a:path>
              </a:pathLst>
            </a:custGeom>
            <a:ln w="9144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479803" y="2590801"/>
              <a:ext cx="9394190" cy="1715770"/>
            </a:xfrm>
            <a:custGeom>
              <a:avLst/>
              <a:gdLst/>
              <a:ahLst/>
              <a:cxnLst/>
              <a:rect l="l" t="t" r="r" b="b"/>
              <a:pathLst>
                <a:path w="9394190" h="1715770">
                  <a:moveTo>
                    <a:pt x="0" y="1715643"/>
                  </a:moveTo>
                  <a:lnTo>
                    <a:pt x="938758" y="758786"/>
                  </a:lnTo>
                  <a:lnTo>
                    <a:pt x="1879041" y="528713"/>
                  </a:lnTo>
                  <a:lnTo>
                    <a:pt x="2817799" y="0"/>
                  </a:lnTo>
                  <a:lnTo>
                    <a:pt x="3756558" y="415963"/>
                  </a:lnTo>
                  <a:lnTo>
                    <a:pt x="4696841" y="425107"/>
                  </a:lnTo>
                  <a:lnTo>
                    <a:pt x="5635599" y="94462"/>
                  </a:lnTo>
                  <a:lnTo>
                    <a:pt x="6575882" y="566801"/>
                  </a:lnTo>
                  <a:lnTo>
                    <a:pt x="7514640" y="414439"/>
                  </a:lnTo>
                  <a:lnTo>
                    <a:pt x="8453399" y="414439"/>
                  </a:lnTo>
                  <a:lnTo>
                    <a:pt x="9393682" y="566801"/>
                  </a:lnTo>
                </a:path>
              </a:pathLst>
            </a:custGeom>
            <a:ln w="27431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5" name="object 145"/>
          <p:cNvSpPr/>
          <p:nvPr/>
        </p:nvSpPr>
        <p:spPr>
          <a:xfrm>
            <a:off x="1010411" y="2314955"/>
            <a:ext cx="10332720" cy="0"/>
          </a:xfrm>
          <a:custGeom>
            <a:avLst/>
            <a:gdLst/>
            <a:ahLst/>
            <a:cxnLst/>
            <a:rect l="l" t="t" r="r" b="b"/>
            <a:pathLst>
              <a:path w="10332720">
                <a:moveTo>
                  <a:pt x="0" y="0"/>
                </a:moveTo>
                <a:lnTo>
                  <a:pt x="1033272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11461175" y="5640612"/>
            <a:ext cx="247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1461175" y="5257783"/>
            <a:ext cx="329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1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1461175" y="4874954"/>
            <a:ext cx="329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2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1461175" y="4492125"/>
            <a:ext cx="329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3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1461175" y="4109297"/>
            <a:ext cx="329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4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1461175" y="3726468"/>
            <a:ext cx="329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5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11461175" y="3343639"/>
            <a:ext cx="329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6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11461175" y="2960810"/>
            <a:ext cx="329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7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11461175" y="2577981"/>
            <a:ext cx="329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8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11461175" y="2195153"/>
            <a:ext cx="329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9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780679" y="564076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484261" y="5296188"/>
            <a:ext cx="408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1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484261" y="4951611"/>
            <a:ext cx="408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2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484261" y="4607035"/>
            <a:ext cx="408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3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484261" y="4262459"/>
            <a:ext cx="408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4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484261" y="3917882"/>
            <a:ext cx="408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5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484261" y="3573306"/>
            <a:ext cx="408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6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484261" y="3228730"/>
            <a:ext cx="408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7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484261" y="2884153"/>
            <a:ext cx="408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8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484261" y="2539577"/>
            <a:ext cx="408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9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,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399526" y="2195000"/>
            <a:ext cx="485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10,000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102090" y="5822120"/>
            <a:ext cx="744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585857"/>
                </a:solidFill>
                <a:latin typeface="Arial"/>
                <a:cs typeface="Arial"/>
              </a:rPr>
              <a:t>2009-2010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0496026" y="5822120"/>
            <a:ext cx="744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585857"/>
                </a:solidFill>
                <a:latin typeface="Arial"/>
                <a:cs typeface="Arial"/>
              </a:rPr>
              <a:t>2019-2020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11820886" y="3540048"/>
            <a:ext cx="196215" cy="10128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Di</a:t>
            </a:r>
            <a:r>
              <a:rPr sz="1200" spc="-15" dirty="0">
                <a:solidFill>
                  <a:srgbClr val="585857"/>
                </a:solidFill>
                <a:latin typeface="Arial"/>
                <a:cs typeface="Arial"/>
              </a:rPr>
              <a:t>v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s</a:t>
            </a: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i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n</a:t>
            </a:r>
            <a:r>
              <a:rPr sz="1200" spc="-8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ate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165053" y="3891631"/>
            <a:ext cx="194310" cy="3194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305" dirty="0">
                <a:solidFill>
                  <a:srgbClr val="585857"/>
                </a:solidFill>
                <a:latin typeface="Times New Roman"/>
                <a:cs typeface="Times New Roman"/>
              </a:rPr>
              <a:t>T</a:t>
            </a:r>
            <a:r>
              <a:rPr sz="1200" spc="95" dirty="0">
                <a:solidFill>
                  <a:srgbClr val="585857"/>
                </a:solidFill>
                <a:latin typeface="Times New Roman"/>
                <a:cs typeface="Times New Roman"/>
              </a:rPr>
              <a:t>o</a:t>
            </a:r>
            <a:r>
              <a:rPr sz="1200" dirty="0">
                <a:solidFill>
                  <a:srgbClr val="585857"/>
                </a:solidFill>
                <a:latin typeface="Times New Roman"/>
                <a:cs typeface="Times New Roman"/>
              </a:rPr>
              <a:t>n</a:t>
            </a:r>
            <a:r>
              <a:rPr sz="1200" spc="-180" dirty="0">
                <a:solidFill>
                  <a:srgbClr val="585857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7"/>
                </a:solidFill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2429764" y="1783769"/>
            <a:ext cx="72815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80" dirty="0">
                <a:solidFill>
                  <a:srgbClr val="585857"/>
                </a:solidFill>
                <a:latin typeface="Arial"/>
                <a:cs typeface="Arial"/>
              </a:rPr>
              <a:t>Total</a:t>
            </a:r>
            <a:r>
              <a:rPr sz="2000" b="1" spc="-114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80" dirty="0">
                <a:solidFill>
                  <a:srgbClr val="585857"/>
                </a:solidFill>
                <a:latin typeface="Arial"/>
                <a:cs typeface="Arial"/>
              </a:rPr>
              <a:t>Municipal</a:t>
            </a:r>
            <a:r>
              <a:rPr sz="2000" b="1" spc="-11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585857"/>
                </a:solidFill>
                <a:latin typeface="Arial"/>
                <a:cs typeface="Arial"/>
              </a:rPr>
              <a:t>Solid</a:t>
            </a:r>
            <a:r>
              <a:rPr sz="2000" b="1" spc="-55" dirty="0">
                <a:solidFill>
                  <a:srgbClr val="585857"/>
                </a:solidFill>
                <a:latin typeface="Arial"/>
                <a:cs typeface="Arial"/>
              </a:rPr>
              <a:t> Waste</a:t>
            </a:r>
            <a:r>
              <a:rPr sz="2000" b="1" spc="-6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80" dirty="0">
                <a:solidFill>
                  <a:srgbClr val="585857"/>
                </a:solidFill>
                <a:latin typeface="Arial"/>
                <a:cs typeface="Arial"/>
              </a:rPr>
              <a:t>Diversion</a:t>
            </a:r>
            <a:r>
              <a:rPr sz="2000" b="1" spc="-8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585857"/>
                </a:solidFill>
                <a:latin typeface="Arial"/>
                <a:cs typeface="Arial"/>
              </a:rPr>
              <a:t>In</a:t>
            </a:r>
            <a:r>
              <a:rPr sz="2000" b="1" spc="-5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100" dirty="0">
                <a:solidFill>
                  <a:srgbClr val="585857"/>
                </a:solidFill>
                <a:latin typeface="Arial"/>
                <a:cs typeface="Arial"/>
              </a:rPr>
              <a:t>Tons</a:t>
            </a:r>
            <a:r>
              <a:rPr sz="2000" b="1" spc="-8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585857"/>
                </a:solidFill>
                <a:latin typeface="Arial"/>
                <a:cs typeface="Arial"/>
              </a:rPr>
              <a:t>By</a:t>
            </a:r>
            <a:r>
              <a:rPr sz="2000" b="1" spc="-19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585857"/>
                </a:solidFill>
                <a:latin typeface="Arial"/>
                <a:cs typeface="Arial"/>
              </a:rPr>
              <a:t>Academic</a:t>
            </a:r>
            <a:r>
              <a:rPr sz="2000" b="1" spc="-15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585857"/>
                </a:solidFill>
                <a:latin typeface="Arial"/>
                <a:cs typeface="Arial"/>
              </a:rPr>
              <a:t>Year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2328672" y="6190488"/>
            <a:ext cx="243840" cy="76200"/>
          </a:xfrm>
          <a:custGeom>
            <a:avLst/>
            <a:gdLst/>
            <a:ahLst/>
            <a:cxnLst/>
            <a:rect l="l" t="t" r="r" b="b"/>
            <a:pathLst>
              <a:path w="243839" h="76200">
                <a:moveTo>
                  <a:pt x="243839" y="0"/>
                </a:moveTo>
                <a:lnTo>
                  <a:pt x="0" y="0"/>
                </a:lnTo>
                <a:lnTo>
                  <a:pt x="0" y="76200"/>
                </a:lnTo>
                <a:lnTo>
                  <a:pt x="243839" y="76200"/>
                </a:lnTo>
                <a:lnTo>
                  <a:pt x="243839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 txBox="1"/>
          <p:nvPr/>
        </p:nvSpPr>
        <p:spPr>
          <a:xfrm>
            <a:off x="2041484" y="5719399"/>
            <a:ext cx="3562350" cy="59690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  <a:tabLst>
                <a:tab pos="951865" algn="l"/>
                <a:tab pos="1891030" algn="l"/>
                <a:tab pos="2830195" algn="l"/>
              </a:tabLst>
            </a:pPr>
            <a:r>
              <a:rPr sz="1200" spc="-25" dirty="0">
                <a:solidFill>
                  <a:srgbClr val="585857"/>
                </a:solidFill>
                <a:latin typeface="Arial"/>
                <a:cs typeface="Arial"/>
              </a:rPr>
              <a:t>2010-2011	2011-2012	</a:t>
            </a:r>
            <a:r>
              <a:rPr sz="1200" spc="-15" dirty="0">
                <a:solidFill>
                  <a:srgbClr val="585857"/>
                </a:solidFill>
                <a:latin typeface="Arial"/>
                <a:cs typeface="Arial"/>
              </a:rPr>
              <a:t>2012-2013	2013-2014</a:t>
            </a:r>
            <a:endParaRPr sz="1200">
              <a:latin typeface="Arial"/>
              <a:cs typeface="Arial"/>
            </a:endParaRPr>
          </a:p>
          <a:p>
            <a:pPr marL="297815" algn="ctr">
              <a:lnSpc>
                <a:spcPct val="100000"/>
              </a:lnSpc>
              <a:spcBef>
                <a:spcPts val="810"/>
              </a:spcBef>
              <a:tabLst>
                <a:tab pos="2567305" algn="l"/>
              </a:tabLst>
            </a:pP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Organics	Landfill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3433571" y="6190488"/>
            <a:ext cx="243840" cy="76200"/>
          </a:xfrm>
          <a:custGeom>
            <a:avLst/>
            <a:gdLst/>
            <a:ahLst/>
            <a:cxnLst/>
            <a:rect l="l" t="t" r="r" b="b"/>
            <a:pathLst>
              <a:path w="243839" h="76200">
                <a:moveTo>
                  <a:pt x="243839" y="0"/>
                </a:moveTo>
                <a:lnTo>
                  <a:pt x="0" y="0"/>
                </a:lnTo>
                <a:lnTo>
                  <a:pt x="0" y="76200"/>
                </a:lnTo>
                <a:lnTo>
                  <a:pt x="243839" y="76200"/>
                </a:lnTo>
                <a:lnTo>
                  <a:pt x="243839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 txBox="1"/>
          <p:nvPr/>
        </p:nvSpPr>
        <p:spPr>
          <a:xfrm>
            <a:off x="3689170" y="6107722"/>
            <a:ext cx="6502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ec</a:t>
            </a:r>
            <a:r>
              <a:rPr sz="1200" spc="-15" dirty="0">
                <a:solidFill>
                  <a:srgbClr val="585857"/>
                </a:solidFill>
                <a:latin typeface="Arial"/>
                <a:cs typeface="Arial"/>
              </a:rPr>
              <a:t>y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l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4596384" y="6190488"/>
            <a:ext cx="243840" cy="76200"/>
          </a:xfrm>
          <a:custGeom>
            <a:avLst/>
            <a:gdLst/>
            <a:ahLst/>
            <a:cxnLst/>
            <a:rect l="l" t="t" r="r" b="b"/>
            <a:pathLst>
              <a:path w="243839" h="76200">
                <a:moveTo>
                  <a:pt x="243839" y="0"/>
                </a:moveTo>
                <a:lnTo>
                  <a:pt x="0" y="0"/>
                </a:lnTo>
                <a:lnTo>
                  <a:pt x="0" y="76200"/>
                </a:lnTo>
                <a:lnTo>
                  <a:pt x="243839" y="76200"/>
                </a:lnTo>
                <a:lnTo>
                  <a:pt x="24383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74791" y="6190488"/>
            <a:ext cx="243840" cy="76200"/>
          </a:xfrm>
          <a:custGeom>
            <a:avLst/>
            <a:gdLst/>
            <a:ahLst/>
            <a:cxnLst/>
            <a:rect l="l" t="t" r="r" b="b"/>
            <a:pathLst>
              <a:path w="243839" h="76200">
                <a:moveTo>
                  <a:pt x="243839" y="0"/>
                </a:moveTo>
                <a:lnTo>
                  <a:pt x="0" y="0"/>
                </a:lnTo>
                <a:lnTo>
                  <a:pt x="0" y="76200"/>
                </a:lnTo>
                <a:lnTo>
                  <a:pt x="243839" y="76200"/>
                </a:lnTo>
                <a:lnTo>
                  <a:pt x="24383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 txBox="1"/>
          <p:nvPr/>
        </p:nvSpPr>
        <p:spPr>
          <a:xfrm>
            <a:off x="5799059" y="5719523"/>
            <a:ext cx="744220" cy="59563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200" spc="-15" dirty="0">
                <a:solidFill>
                  <a:srgbClr val="585857"/>
                </a:solidFill>
                <a:latin typeface="Arial"/>
                <a:cs typeface="Arial"/>
              </a:rPr>
              <a:t>2014-2015</a:t>
            </a:r>
            <a:endParaRPr sz="1200">
              <a:latin typeface="Arial"/>
              <a:cs typeface="Arial"/>
            </a:endParaRPr>
          </a:p>
          <a:p>
            <a:pPr marL="44450">
              <a:lnSpc>
                <a:spcPct val="100000"/>
              </a:lnSpc>
              <a:spcBef>
                <a:spcPts val="805"/>
              </a:spcBef>
            </a:pPr>
            <a:r>
              <a:rPr sz="1200" spc="10" dirty="0">
                <a:solidFill>
                  <a:srgbClr val="585857"/>
                </a:solidFill>
                <a:latin typeface="Arial"/>
                <a:cs typeface="Arial"/>
              </a:rPr>
              <a:t>WTE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6451091" y="6190488"/>
            <a:ext cx="243840" cy="76200"/>
          </a:xfrm>
          <a:custGeom>
            <a:avLst/>
            <a:gdLst/>
            <a:ahLst/>
            <a:cxnLst/>
            <a:rect l="l" t="t" r="r" b="b"/>
            <a:pathLst>
              <a:path w="243840" h="76200">
                <a:moveTo>
                  <a:pt x="243839" y="0"/>
                </a:moveTo>
                <a:lnTo>
                  <a:pt x="0" y="0"/>
                </a:lnTo>
                <a:lnTo>
                  <a:pt x="0" y="76200"/>
                </a:lnTo>
                <a:lnTo>
                  <a:pt x="243839" y="76200"/>
                </a:lnTo>
                <a:lnTo>
                  <a:pt x="24383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598407" y="6228588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27432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6707480" y="5719523"/>
            <a:ext cx="3594100" cy="59563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900"/>
              </a:spcBef>
              <a:tabLst>
                <a:tab pos="982980" algn="l"/>
                <a:tab pos="1922145" algn="l"/>
                <a:tab pos="2861945" algn="l"/>
              </a:tabLst>
            </a:pP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2015-2016	2016-2017	2017-2018	</a:t>
            </a:r>
            <a:r>
              <a:rPr sz="1200" spc="-15" dirty="0">
                <a:solidFill>
                  <a:srgbClr val="585857"/>
                </a:solidFill>
                <a:latin typeface="Arial"/>
                <a:cs typeface="Arial"/>
              </a:rPr>
              <a:t>2018-2019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  <a:tabLst>
                <a:tab pos="2159635" algn="l"/>
              </a:tabLst>
            </a:pPr>
            <a:r>
              <a:rPr sz="1200" spc="-125" dirty="0">
                <a:solidFill>
                  <a:srgbClr val="585857"/>
                </a:solidFill>
                <a:latin typeface="Arial"/>
                <a:cs typeface="Arial"/>
              </a:rPr>
              <a:t>T</a:t>
            </a:r>
            <a:r>
              <a:rPr sz="1200" spc="5" dirty="0">
                <a:solidFill>
                  <a:srgbClr val="585857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t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l</a:t>
            </a:r>
            <a:r>
              <a:rPr sz="1200" spc="-25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85857"/>
                </a:solidFill>
                <a:latin typeface="Arial"/>
                <a:cs typeface="Arial"/>
              </a:rPr>
              <a:t>W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s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e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G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ene</a:t>
            </a: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r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at</a:t>
            </a:r>
            <a:r>
              <a:rPr sz="1200" spc="-15" dirty="0">
                <a:solidFill>
                  <a:srgbClr val="585857"/>
                </a:solidFill>
                <a:latin typeface="Arial"/>
                <a:cs typeface="Arial"/>
              </a:rPr>
              <a:t>i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n	</a:t>
            </a: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Di</a:t>
            </a:r>
            <a:r>
              <a:rPr sz="1200" spc="-15" dirty="0">
                <a:solidFill>
                  <a:srgbClr val="585857"/>
                </a:solidFill>
                <a:latin typeface="Arial"/>
                <a:cs typeface="Arial"/>
              </a:rPr>
              <a:t>v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s</a:t>
            </a: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i</a:t>
            </a:r>
            <a:r>
              <a:rPr sz="1200" spc="-10" dirty="0">
                <a:solidFill>
                  <a:srgbClr val="585857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n</a:t>
            </a:r>
            <a:r>
              <a:rPr sz="1200" spc="-80" dirty="0">
                <a:solidFill>
                  <a:srgbClr val="585857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85857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85857"/>
                </a:solidFill>
                <a:latin typeface="Arial"/>
                <a:cs typeface="Arial"/>
              </a:rPr>
              <a:t>ate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4252" y="1214627"/>
              <a:ext cx="9683495" cy="44150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07591" y="1267967"/>
              <a:ext cx="9577070" cy="4308475"/>
            </a:xfrm>
            <a:custGeom>
              <a:avLst/>
              <a:gdLst/>
              <a:ahLst/>
              <a:cxnLst/>
              <a:rect l="l" t="t" r="r" b="b"/>
              <a:pathLst>
                <a:path w="9577070" h="4308475">
                  <a:moveTo>
                    <a:pt x="9576816" y="0"/>
                  </a:moveTo>
                  <a:lnTo>
                    <a:pt x="0" y="0"/>
                  </a:lnTo>
                  <a:lnTo>
                    <a:pt x="0" y="4308348"/>
                  </a:lnTo>
                  <a:lnTo>
                    <a:pt x="9576816" y="4308348"/>
                  </a:lnTo>
                  <a:lnTo>
                    <a:pt x="9576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7800" y="1411224"/>
              <a:ext cx="9296400" cy="4036060"/>
            </a:xfrm>
            <a:custGeom>
              <a:avLst/>
              <a:gdLst/>
              <a:ahLst/>
              <a:cxnLst/>
              <a:rect l="l" t="t" r="r" b="b"/>
              <a:pathLst>
                <a:path w="9296400" h="4036060">
                  <a:moveTo>
                    <a:pt x="0" y="0"/>
                  </a:moveTo>
                  <a:lnTo>
                    <a:pt x="9296400" y="0"/>
                  </a:lnTo>
                  <a:lnTo>
                    <a:pt x="9296400" y="4035552"/>
                  </a:lnTo>
                  <a:lnTo>
                    <a:pt x="0" y="403555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35879" y="1267967"/>
              <a:ext cx="1920239" cy="731520"/>
            </a:xfrm>
            <a:custGeom>
              <a:avLst/>
              <a:gdLst/>
              <a:ahLst/>
              <a:cxnLst/>
              <a:rect l="l" t="t" r="r" b="b"/>
              <a:pathLst>
                <a:path w="1920240" h="731519">
                  <a:moveTo>
                    <a:pt x="1920239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1920239" y="731520"/>
                  </a:lnTo>
                  <a:lnTo>
                    <a:pt x="192023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50179" y="1267967"/>
              <a:ext cx="0" cy="612775"/>
            </a:xfrm>
            <a:custGeom>
              <a:avLst/>
              <a:gdLst/>
              <a:ahLst/>
              <a:cxnLst/>
              <a:rect l="l" t="t" r="r" b="b"/>
              <a:pathLst>
                <a:path h="612775">
                  <a:moveTo>
                    <a:pt x="0" y="0"/>
                  </a:moveTo>
                  <a:lnTo>
                    <a:pt x="0" y="61264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41819" y="1267967"/>
              <a:ext cx="0" cy="612775"/>
            </a:xfrm>
            <a:custGeom>
              <a:avLst/>
              <a:gdLst/>
              <a:ahLst/>
              <a:cxnLst/>
              <a:rect l="l" t="t" r="r" b="b"/>
              <a:pathLst>
                <a:path h="612775">
                  <a:moveTo>
                    <a:pt x="0" y="0"/>
                  </a:moveTo>
                  <a:lnTo>
                    <a:pt x="0" y="61264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50179" y="1883664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691639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5"/>
              </a:spcBef>
            </a:pPr>
            <a:r>
              <a:rPr spc="-65" dirty="0"/>
              <a:t>UCR</a:t>
            </a:r>
            <a:r>
              <a:rPr spc="-260" dirty="0"/>
              <a:t> </a:t>
            </a:r>
            <a:r>
              <a:rPr spc="-100" dirty="0"/>
              <a:t>COMPOST</a:t>
            </a:r>
            <a:r>
              <a:rPr spc="-275" dirty="0"/>
              <a:t> </a:t>
            </a:r>
            <a:r>
              <a:rPr spc="-75" dirty="0"/>
              <a:t>SITE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438078" y="4588590"/>
            <a:ext cx="331787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3670" marR="5080" indent="-1411605">
              <a:lnSpc>
                <a:spcPct val="113300"/>
              </a:lnSpc>
              <a:spcBef>
                <a:spcPts val="100"/>
              </a:spcBef>
            </a:pPr>
            <a:r>
              <a:rPr sz="1500" spc="70" dirty="0">
                <a:solidFill>
                  <a:srgbClr val="0D0D0D"/>
                </a:solidFill>
                <a:latin typeface="Arial"/>
                <a:cs typeface="Arial"/>
              </a:rPr>
              <a:t>Richard</a:t>
            </a:r>
            <a:r>
              <a:rPr sz="1500" spc="12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spc="65" dirty="0">
                <a:solidFill>
                  <a:srgbClr val="0D0D0D"/>
                </a:solidFill>
                <a:latin typeface="Arial"/>
                <a:cs typeface="Arial"/>
              </a:rPr>
              <a:t>Zapien</a:t>
            </a:r>
            <a:r>
              <a:rPr sz="1500" spc="13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spc="70" dirty="0">
                <a:solidFill>
                  <a:srgbClr val="0D0D0D"/>
                </a:solidFill>
                <a:latin typeface="Arial"/>
                <a:cs typeface="Arial"/>
              </a:rPr>
              <a:t>R’Garden</a:t>
            </a:r>
            <a:r>
              <a:rPr sz="1500" spc="12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spc="80" dirty="0">
                <a:solidFill>
                  <a:srgbClr val="0D0D0D"/>
                </a:solidFill>
                <a:latin typeface="Arial"/>
                <a:cs typeface="Arial"/>
              </a:rPr>
              <a:t>Manager </a:t>
            </a:r>
            <a:r>
              <a:rPr sz="1500" spc="-40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0D0D0D"/>
                </a:solidFill>
                <a:latin typeface="Arial"/>
                <a:cs typeface="Arial"/>
              </a:rPr>
              <a:t>2021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10846" y="1379702"/>
            <a:ext cx="4485640" cy="37655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95"/>
              </a:lnSpc>
            </a:pPr>
            <a:r>
              <a:rPr sz="2650" b="1" spc="-5" dirty="0">
                <a:solidFill>
                  <a:srgbClr val="FFFFFF"/>
                </a:solidFill>
                <a:latin typeface="Arial"/>
                <a:cs typeface="Arial"/>
              </a:rPr>
              <a:t>Cleaning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5" dirty="0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endParaRPr sz="2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8740" y="2874124"/>
            <a:ext cx="4467225" cy="283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75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received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3999" y="3178924"/>
            <a:ext cx="4135120" cy="283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75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campus,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comes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trash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6484" y="3483724"/>
            <a:ext cx="3991610" cy="283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8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R’Garden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interns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cleaning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70828" y="3788524"/>
            <a:ext cx="4578350" cy="283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8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process.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takes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interns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8740" y="4093324"/>
            <a:ext cx="4348480" cy="283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18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clean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trash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loads.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4169" y="1149871"/>
            <a:ext cx="54470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70" dirty="0">
                <a:solidFill>
                  <a:srgbClr val="000000"/>
                </a:solidFill>
                <a:latin typeface="Calibri Light"/>
                <a:cs typeface="Calibri Light"/>
              </a:rPr>
              <a:t>Welcome</a:t>
            </a:r>
            <a:r>
              <a:rPr sz="4400" b="0" spc="-11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&amp;</a:t>
            </a:r>
            <a:r>
              <a:rPr sz="4400" b="0" spc="-9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spc="-50" dirty="0">
                <a:solidFill>
                  <a:srgbClr val="000000"/>
                </a:solidFill>
                <a:latin typeface="Calibri Light"/>
                <a:cs typeface="Calibri Light"/>
              </a:rPr>
              <a:t>Introduction</a:t>
            </a:r>
            <a:endParaRPr sz="44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636135" cy="6858000"/>
            <a:chOff x="0" y="0"/>
            <a:chExt cx="463613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36008" cy="6857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4373" y="1192043"/>
              <a:ext cx="280670" cy="128270"/>
            </a:xfrm>
            <a:custGeom>
              <a:avLst/>
              <a:gdLst/>
              <a:ahLst/>
              <a:cxnLst/>
              <a:rect l="l" t="t" r="r" b="b"/>
              <a:pathLst>
                <a:path w="280670" h="128269">
                  <a:moveTo>
                    <a:pt x="0" y="127677"/>
                  </a:moveTo>
                  <a:lnTo>
                    <a:pt x="0" y="63402"/>
                  </a:lnTo>
                  <a:lnTo>
                    <a:pt x="280143" y="0"/>
                  </a:lnTo>
                  <a:lnTo>
                    <a:pt x="280143" y="8566"/>
                  </a:lnTo>
                  <a:lnTo>
                    <a:pt x="0" y="127677"/>
                  </a:lnTo>
                  <a:close/>
                </a:path>
              </a:pathLst>
            </a:custGeom>
            <a:solidFill>
              <a:srgbClr val="FFB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504" y="5975603"/>
              <a:ext cx="714755" cy="713231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5081778" y="2116073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EB43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0916196" y="6303378"/>
            <a:ext cx="884555" cy="180975"/>
            <a:chOff x="10916196" y="6303378"/>
            <a:chExt cx="884555" cy="18097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1262" y="6305232"/>
              <a:ext cx="95593" cy="1767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6097" y="6303378"/>
              <a:ext cx="87201" cy="18070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541751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03160" y="6305232"/>
              <a:ext cx="89043" cy="1767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722494" y="6304648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25"/>
                  </a:moveTo>
                  <a:lnTo>
                    <a:pt x="29070" y="151625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71"/>
                  </a:lnTo>
                  <a:lnTo>
                    <a:pt x="29070" y="75171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71"/>
                  </a:lnTo>
                  <a:lnTo>
                    <a:pt x="0" y="100660"/>
                  </a:lnTo>
                  <a:lnTo>
                    <a:pt x="0" y="151625"/>
                  </a:lnTo>
                  <a:lnTo>
                    <a:pt x="0" y="177101"/>
                  </a:lnTo>
                  <a:lnTo>
                    <a:pt x="77787" y="177101"/>
                  </a:lnTo>
                  <a:lnTo>
                    <a:pt x="77787" y="151625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16196" y="6305232"/>
              <a:ext cx="95593" cy="17678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036558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87528" y="6305232"/>
              <a:ext cx="98254" cy="17678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206658" y="6304711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38"/>
                  </a:moveTo>
                  <a:lnTo>
                    <a:pt x="29070" y="151638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84"/>
                  </a:lnTo>
                  <a:lnTo>
                    <a:pt x="29070" y="75184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84"/>
                  </a:lnTo>
                  <a:lnTo>
                    <a:pt x="0" y="100660"/>
                  </a:lnTo>
                  <a:lnTo>
                    <a:pt x="0" y="151638"/>
                  </a:lnTo>
                  <a:lnTo>
                    <a:pt x="0" y="177114"/>
                  </a:lnTo>
                  <a:lnTo>
                    <a:pt x="77787" y="177114"/>
                  </a:lnTo>
                  <a:lnTo>
                    <a:pt x="77787" y="151638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556747" y="6234559"/>
            <a:ext cx="307975" cy="381635"/>
            <a:chOff x="10556747" y="6234559"/>
            <a:chExt cx="307975" cy="381635"/>
          </a:xfrm>
        </p:grpSpPr>
        <p:sp>
          <p:nvSpPr>
            <p:cNvPr id="19" name="object 19"/>
            <p:cNvSpPr/>
            <p:nvPr/>
          </p:nvSpPr>
          <p:spPr>
            <a:xfrm>
              <a:off x="10637193" y="6496854"/>
              <a:ext cx="227329" cy="119380"/>
            </a:xfrm>
            <a:custGeom>
              <a:avLst/>
              <a:gdLst/>
              <a:ahLst/>
              <a:cxnLst/>
              <a:rect l="l" t="t" r="r" b="b"/>
              <a:pathLst>
                <a:path w="227329" h="119379">
                  <a:moveTo>
                    <a:pt x="0" y="118887"/>
                  </a:moveTo>
                  <a:lnTo>
                    <a:pt x="0" y="51923"/>
                  </a:lnTo>
                  <a:lnTo>
                    <a:pt x="227214" y="0"/>
                  </a:lnTo>
                  <a:lnTo>
                    <a:pt x="227214" y="10714"/>
                  </a:lnTo>
                  <a:lnTo>
                    <a:pt x="0" y="118887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56747" y="6234559"/>
              <a:ext cx="307975" cy="333375"/>
            </a:xfrm>
            <a:custGeom>
              <a:avLst/>
              <a:gdLst/>
              <a:ahLst/>
              <a:cxnLst/>
              <a:rect l="l" t="t" r="r" b="b"/>
              <a:pathLst>
                <a:path w="307975" h="333375">
                  <a:moveTo>
                    <a:pt x="0" y="332762"/>
                  </a:moveTo>
                  <a:lnTo>
                    <a:pt x="0" y="44093"/>
                  </a:lnTo>
                  <a:lnTo>
                    <a:pt x="307660" y="0"/>
                  </a:lnTo>
                  <a:lnTo>
                    <a:pt x="307660" y="262295"/>
                  </a:lnTo>
                  <a:lnTo>
                    <a:pt x="0" y="332762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4190" y="6303378"/>
              <a:ext cx="88838" cy="1809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7922" y="6305232"/>
              <a:ext cx="88429" cy="17905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203697" y="2440685"/>
            <a:ext cx="2910840" cy="174498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83820" marR="80010" algn="ctr">
              <a:lnSpc>
                <a:spcPct val="91500"/>
              </a:lnSpc>
              <a:spcBef>
                <a:spcPts val="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Academic and policy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investments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ecological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health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investigate interconnections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among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economy,</a:t>
            </a:r>
            <a:endParaRPr sz="1600">
              <a:latin typeface="Calibri"/>
              <a:cs typeface="Calibri"/>
            </a:endParaRPr>
          </a:p>
          <a:p>
            <a:pPr marL="436245" marR="432434" algn="ctr">
              <a:lnSpc>
                <a:spcPts val="1750"/>
              </a:lnSpc>
              <a:spcBef>
                <a:spcPts val="4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social wellbeing, and the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environment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05621" y="2440685"/>
            <a:ext cx="2909570" cy="174498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50">
              <a:latin typeface="Times New Roman"/>
              <a:cs typeface="Times New Roman"/>
            </a:endParaRPr>
          </a:p>
          <a:p>
            <a:pPr marL="129539" marR="123189" algn="ctr">
              <a:lnSpc>
                <a:spcPct val="916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Environmental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justice,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encompassing 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commitment to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confront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environmental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racism,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promote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equity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advance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transparency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03897" y="4476750"/>
            <a:ext cx="2910840" cy="1746885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28905" marR="109855" indent="-3175" algn="ctr">
              <a:lnSpc>
                <a:spcPct val="91500"/>
              </a:lnSpc>
              <a:spcBef>
                <a:spcPts val="141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decisions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aimed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secure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livelihoods, social justice,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world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all 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generations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26564" y="353568"/>
              <a:ext cx="6890384" cy="1356360"/>
            </a:xfrm>
            <a:custGeom>
              <a:avLst/>
              <a:gdLst/>
              <a:ahLst/>
              <a:cxnLst/>
              <a:rect l="l" t="t" r="r" b="b"/>
              <a:pathLst>
                <a:path w="6890384" h="1356360">
                  <a:moveTo>
                    <a:pt x="6890004" y="0"/>
                  </a:moveTo>
                  <a:lnTo>
                    <a:pt x="0" y="0"/>
                  </a:lnTo>
                  <a:lnTo>
                    <a:pt x="0" y="1356360"/>
                  </a:lnTo>
                  <a:lnTo>
                    <a:pt x="6890004" y="1356360"/>
                  </a:lnTo>
                  <a:lnTo>
                    <a:pt x="689000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98127" y="213098"/>
            <a:ext cx="5556250" cy="153162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486409" marR="5080" indent="-474345">
              <a:lnSpc>
                <a:spcPts val="5380"/>
              </a:lnSpc>
              <a:spcBef>
                <a:spcPts val="1195"/>
              </a:spcBef>
            </a:pPr>
            <a:r>
              <a:rPr sz="5400" spc="-105" dirty="0">
                <a:solidFill>
                  <a:srgbClr val="FFFFFF"/>
                </a:solidFill>
              </a:rPr>
              <a:t>PR</a:t>
            </a:r>
            <a:r>
              <a:rPr sz="5400" spc="-100" dirty="0">
                <a:solidFill>
                  <a:srgbClr val="FFFFFF"/>
                </a:solidFill>
              </a:rPr>
              <a:t>OC</a:t>
            </a:r>
            <a:r>
              <a:rPr sz="5400" spc="-95" dirty="0">
                <a:solidFill>
                  <a:srgbClr val="FFFFFF"/>
                </a:solidFill>
              </a:rPr>
              <a:t>ESS</a:t>
            </a:r>
            <a:r>
              <a:rPr sz="5400" spc="-105" dirty="0">
                <a:solidFill>
                  <a:srgbClr val="FFFFFF"/>
                </a:solidFill>
              </a:rPr>
              <a:t>IN</a:t>
            </a:r>
            <a:r>
              <a:rPr sz="5400" dirty="0">
                <a:solidFill>
                  <a:srgbClr val="FFFFFF"/>
                </a:solidFill>
              </a:rPr>
              <a:t>G</a:t>
            </a:r>
            <a:r>
              <a:rPr sz="5400" spc="-225" dirty="0">
                <a:solidFill>
                  <a:srgbClr val="FFFFFF"/>
                </a:solidFill>
              </a:rPr>
              <a:t> </a:t>
            </a:r>
            <a:r>
              <a:rPr sz="5400" spc="-100" dirty="0">
                <a:solidFill>
                  <a:srgbClr val="FFFFFF"/>
                </a:solidFill>
              </a:rPr>
              <a:t>O</a:t>
            </a:r>
            <a:r>
              <a:rPr sz="5400" dirty="0">
                <a:solidFill>
                  <a:srgbClr val="FFFFFF"/>
                </a:solidFill>
              </a:rPr>
              <a:t>F</a:t>
            </a:r>
            <a:r>
              <a:rPr sz="5400" spc="-215" dirty="0">
                <a:solidFill>
                  <a:srgbClr val="FFFFFF"/>
                </a:solidFill>
              </a:rPr>
              <a:t> </a:t>
            </a:r>
            <a:r>
              <a:rPr sz="5400" spc="-100" dirty="0">
                <a:solidFill>
                  <a:srgbClr val="FFFFFF"/>
                </a:solidFill>
              </a:rPr>
              <a:t>T</a:t>
            </a:r>
            <a:r>
              <a:rPr sz="5400" spc="-105" dirty="0">
                <a:solidFill>
                  <a:srgbClr val="FFFFFF"/>
                </a:solidFill>
              </a:rPr>
              <a:t>H</a:t>
            </a:r>
            <a:r>
              <a:rPr sz="5400" dirty="0">
                <a:solidFill>
                  <a:srgbClr val="FFFFFF"/>
                </a:solidFill>
              </a:rPr>
              <a:t>E  </a:t>
            </a:r>
            <a:r>
              <a:rPr sz="5400" spc="-80" dirty="0">
                <a:solidFill>
                  <a:srgbClr val="FFFFFF"/>
                </a:solidFill>
              </a:rPr>
              <a:t>GREEN</a:t>
            </a:r>
            <a:r>
              <a:rPr sz="5400" spc="-220" dirty="0">
                <a:solidFill>
                  <a:srgbClr val="FFFFFF"/>
                </a:solidFill>
              </a:rPr>
              <a:t> </a:t>
            </a:r>
            <a:r>
              <a:rPr sz="5400" spc="-85" dirty="0">
                <a:solidFill>
                  <a:srgbClr val="FFFFFF"/>
                </a:solidFill>
              </a:rPr>
              <a:t>WASTE</a:t>
            </a:r>
            <a:endParaRPr sz="5400"/>
          </a:p>
        </p:txBody>
      </p:sp>
      <p:sp>
        <p:nvSpPr>
          <p:cNvPr id="6" name="object 6"/>
          <p:cNvSpPr txBox="1"/>
          <p:nvPr/>
        </p:nvSpPr>
        <p:spPr>
          <a:xfrm>
            <a:off x="5341620" y="4963667"/>
            <a:ext cx="5253355" cy="122555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73660" rIns="0" bIns="0" rtlCol="0">
            <a:spAutoFit/>
          </a:bodyPr>
          <a:lstStyle/>
          <a:p>
            <a:pPr marL="90805" marR="227329">
              <a:lnSpc>
                <a:spcPct val="100000"/>
              </a:lnSpc>
              <a:spcBef>
                <a:spcPts val="580"/>
              </a:spcBef>
            </a:pP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chipped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stockpiled </a:t>
            </a:r>
            <a:r>
              <a:rPr sz="2400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till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enough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compost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pile.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713220"/>
            <a:chOff x="0" y="0"/>
            <a:chExt cx="12192000" cy="6713220"/>
          </a:xfrm>
        </p:grpSpPr>
        <p:sp>
          <p:nvSpPr>
            <p:cNvPr id="3" name="object 3"/>
            <p:cNvSpPr/>
            <p:nvPr/>
          </p:nvSpPr>
          <p:spPr>
            <a:xfrm>
              <a:off x="8119871" y="237743"/>
              <a:ext cx="3827145" cy="6383020"/>
            </a:xfrm>
            <a:custGeom>
              <a:avLst/>
              <a:gdLst/>
              <a:ahLst/>
              <a:cxnLst/>
              <a:rect l="l" t="t" r="r" b="b"/>
              <a:pathLst>
                <a:path w="3827145" h="6383020">
                  <a:moveTo>
                    <a:pt x="3826764" y="0"/>
                  </a:moveTo>
                  <a:lnTo>
                    <a:pt x="0" y="0"/>
                  </a:lnTo>
                  <a:lnTo>
                    <a:pt x="0" y="6382512"/>
                  </a:lnTo>
                  <a:lnTo>
                    <a:pt x="3826764" y="6382512"/>
                  </a:lnTo>
                  <a:lnTo>
                    <a:pt x="3826764" y="0"/>
                  </a:lnTo>
                  <a:close/>
                </a:path>
              </a:pathLst>
            </a:custGeom>
            <a:solidFill>
              <a:srgbClr val="D9D9D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71321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578024" y="3446589"/>
            <a:ext cx="2636520" cy="43434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Setting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 pile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07323" y="397763"/>
            <a:ext cx="3474720" cy="5549900"/>
            <a:chOff x="8307323" y="397763"/>
            <a:chExt cx="3474720" cy="55499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7323" y="397763"/>
              <a:ext cx="3474720" cy="22052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578024" y="4045533"/>
              <a:ext cx="2883535" cy="1902460"/>
            </a:xfrm>
            <a:custGeom>
              <a:avLst/>
              <a:gdLst/>
              <a:ahLst/>
              <a:cxnLst/>
              <a:rect l="l" t="t" r="r" b="b"/>
              <a:pathLst>
                <a:path w="2883534" h="1902460">
                  <a:moveTo>
                    <a:pt x="1572768" y="1645920"/>
                  </a:moveTo>
                  <a:lnTo>
                    <a:pt x="0" y="1645920"/>
                  </a:lnTo>
                  <a:lnTo>
                    <a:pt x="0" y="1901952"/>
                  </a:lnTo>
                  <a:lnTo>
                    <a:pt x="1572768" y="1901952"/>
                  </a:lnTo>
                  <a:lnTo>
                    <a:pt x="1572768" y="1645920"/>
                  </a:lnTo>
                  <a:close/>
                </a:path>
                <a:path w="2883534" h="1902460">
                  <a:moveTo>
                    <a:pt x="2247900" y="548640"/>
                  </a:moveTo>
                  <a:lnTo>
                    <a:pt x="0" y="548640"/>
                  </a:lnTo>
                  <a:lnTo>
                    <a:pt x="0" y="804672"/>
                  </a:lnTo>
                  <a:lnTo>
                    <a:pt x="2247900" y="804672"/>
                  </a:lnTo>
                  <a:lnTo>
                    <a:pt x="2247900" y="548640"/>
                  </a:lnTo>
                  <a:close/>
                </a:path>
                <a:path w="2883534" h="1902460">
                  <a:moveTo>
                    <a:pt x="2456688" y="0"/>
                  </a:moveTo>
                  <a:lnTo>
                    <a:pt x="182880" y="0"/>
                  </a:lnTo>
                  <a:lnTo>
                    <a:pt x="182880" y="256032"/>
                  </a:lnTo>
                  <a:lnTo>
                    <a:pt x="2456688" y="256032"/>
                  </a:lnTo>
                  <a:lnTo>
                    <a:pt x="2456688" y="0"/>
                  </a:lnTo>
                  <a:close/>
                </a:path>
                <a:path w="2883534" h="1902460">
                  <a:moveTo>
                    <a:pt x="2602992" y="1097280"/>
                  </a:moveTo>
                  <a:lnTo>
                    <a:pt x="0" y="1097280"/>
                  </a:lnTo>
                  <a:lnTo>
                    <a:pt x="0" y="1353312"/>
                  </a:lnTo>
                  <a:lnTo>
                    <a:pt x="2602992" y="1353312"/>
                  </a:lnTo>
                  <a:lnTo>
                    <a:pt x="2602992" y="1097280"/>
                  </a:lnTo>
                  <a:close/>
                </a:path>
                <a:path w="2883534" h="1902460">
                  <a:moveTo>
                    <a:pt x="2616695" y="822960"/>
                  </a:moveTo>
                  <a:lnTo>
                    <a:pt x="0" y="822960"/>
                  </a:lnTo>
                  <a:lnTo>
                    <a:pt x="0" y="1078992"/>
                  </a:lnTo>
                  <a:lnTo>
                    <a:pt x="2616695" y="1078992"/>
                  </a:lnTo>
                  <a:lnTo>
                    <a:pt x="2616695" y="822960"/>
                  </a:lnTo>
                  <a:close/>
                </a:path>
                <a:path w="2883534" h="1902460">
                  <a:moveTo>
                    <a:pt x="2641092" y="1371600"/>
                  </a:moveTo>
                  <a:lnTo>
                    <a:pt x="0" y="1371600"/>
                  </a:lnTo>
                  <a:lnTo>
                    <a:pt x="0" y="1627632"/>
                  </a:lnTo>
                  <a:lnTo>
                    <a:pt x="2641092" y="1627632"/>
                  </a:lnTo>
                  <a:lnTo>
                    <a:pt x="2641092" y="1371600"/>
                  </a:lnTo>
                  <a:close/>
                </a:path>
                <a:path w="2883534" h="1902460">
                  <a:moveTo>
                    <a:pt x="2883395" y="274320"/>
                  </a:moveTo>
                  <a:lnTo>
                    <a:pt x="0" y="274320"/>
                  </a:lnTo>
                  <a:lnTo>
                    <a:pt x="0" y="530352"/>
                  </a:lnTo>
                  <a:lnTo>
                    <a:pt x="2883395" y="530352"/>
                  </a:lnTo>
                  <a:lnTo>
                    <a:pt x="2883395" y="2743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253983" y="374904"/>
            <a:ext cx="3557270" cy="6108700"/>
          </a:xfrm>
          <a:prstGeom prst="rect">
            <a:avLst/>
          </a:prstGeom>
          <a:ln w="6350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50">
              <a:latin typeface="Times New Roman"/>
              <a:cs typeface="Times New Roman"/>
            </a:endParaRPr>
          </a:p>
          <a:p>
            <a:pPr marL="323850" marR="409575">
              <a:lnSpc>
                <a:spcPct val="100000"/>
              </a:lnSpc>
              <a:buFont typeface="Garamond"/>
              <a:buChar char="◦"/>
              <a:tabLst>
                <a:tab pos="507365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Air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lines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bottom of the pile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1800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pile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during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composting.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Normally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wait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till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goes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below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130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degrees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call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complete.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3CA4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62749" y="3183694"/>
            <a:ext cx="15722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55" dirty="0">
                <a:solidFill>
                  <a:srgbClr val="FFFFFF"/>
                </a:solidFill>
                <a:latin typeface="Times New Roman"/>
                <a:cs typeface="Times New Roman"/>
              </a:rPr>
              <a:t>Q&amp;A</a:t>
            </a:r>
            <a:endParaRPr sz="54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77184" y="885444"/>
            <a:ext cx="445007" cy="20269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916411" y="6315455"/>
            <a:ext cx="883919" cy="181610"/>
            <a:chOff x="10916411" y="6315455"/>
            <a:chExt cx="883919" cy="1816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1127" y="6318503"/>
              <a:ext cx="96011" cy="1752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5427" y="6315455"/>
              <a:ext cx="88390" cy="1813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41251" y="6318503"/>
              <a:ext cx="150875" cy="1752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22610" y="6318507"/>
              <a:ext cx="77355" cy="1750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6411" y="6318503"/>
              <a:ext cx="96011" cy="1752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36807" y="6318503"/>
              <a:ext cx="149351" cy="175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05966" y="6318507"/>
              <a:ext cx="78892" cy="17505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0556747" y="6246871"/>
            <a:ext cx="307975" cy="381000"/>
            <a:chOff x="10556747" y="6246871"/>
            <a:chExt cx="307975" cy="381000"/>
          </a:xfrm>
        </p:grpSpPr>
        <p:sp>
          <p:nvSpPr>
            <p:cNvPr id="15" name="object 15"/>
            <p:cNvSpPr/>
            <p:nvPr/>
          </p:nvSpPr>
          <p:spPr>
            <a:xfrm>
              <a:off x="10637519" y="6509001"/>
              <a:ext cx="227329" cy="119380"/>
            </a:xfrm>
            <a:custGeom>
              <a:avLst/>
              <a:gdLst/>
              <a:ahLst/>
              <a:cxnLst/>
              <a:rect l="l" t="t" r="r" b="b"/>
              <a:pathLst>
                <a:path w="227329" h="119379">
                  <a:moveTo>
                    <a:pt x="226923" y="0"/>
                  </a:moveTo>
                  <a:lnTo>
                    <a:pt x="0" y="51955"/>
                  </a:lnTo>
                  <a:lnTo>
                    <a:pt x="0" y="118757"/>
                  </a:lnTo>
                  <a:lnTo>
                    <a:pt x="226923" y="10655"/>
                  </a:lnTo>
                  <a:lnTo>
                    <a:pt x="226923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56747" y="6246871"/>
              <a:ext cx="307975" cy="332105"/>
            </a:xfrm>
            <a:custGeom>
              <a:avLst/>
              <a:gdLst/>
              <a:ahLst/>
              <a:cxnLst/>
              <a:rect l="l" t="t" r="r" b="b"/>
              <a:pathLst>
                <a:path w="307975" h="332104">
                  <a:moveTo>
                    <a:pt x="307441" y="0"/>
                  </a:moveTo>
                  <a:lnTo>
                    <a:pt x="0" y="43942"/>
                  </a:lnTo>
                  <a:lnTo>
                    <a:pt x="0" y="332066"/>
                  </a:lnTo>
                  <a:lnTo>
                    <a:pt x="307441" y="261886"/>
                  </a:lnTo>
                  <a:lnTo>
                    <a:pt x="307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24387" y="6315456"/>
              <a:ext cx="88391" cy="1813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08563" y="6318504"/>
              <a:ext cx="88391" cy="1783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3CA4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6320" y="489480"/>
            <a:ext cx="326262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45" dirty="0">
                <a:solidFill>
                  <a:srgbClr val="FFFFFF"/>
                </a:solidFill>
                <a:latin typeface="Times New Roman"/>
                <a:cs typeface="Times New Roman"/>
              </a:rPr>
              <a:t>Thank</a:t>
            </a:r>
            <a:r>
              <a:rPr sz="54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400" spc="60" dirty="0">
                <a:solidFill>
                  <a:srgbClr val="FFFFFF"/>
                </a:solidFill>
                <a:latin typeface="Times New Roman"/>
                <a:cs typeface="Times New Roman"/>
              </a:rPr>
              <a:t>you!</a:t>
            </a:r>
            <a:endParaRPr sz="54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77184" y="885444"/>
            <a:ext cx="445007" cy="20269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916411" y="6315455"/>
            <a:ext cx="883919" cy="181610"/>
            <a:chOff x="10916411" y="6315455"/>
            <a:chExt cx="883919" cy="1816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1127" y="6318503"/>
              <a:ext cx="96011" cy="1752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5427" y="6315455"/>
              <a:ext cx="88390" cy="1813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41251" y="6318503"/>
              <a:ext cx="150875" cy="1752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22610" y="6318507"/>
              <a:ext cx="77355" cy="1750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6411" y="6318503"/>
              <a:ext cx="96011" cy="1752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36807" y="6318503"/>
              <a:ext cx="149351" cy="175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05966" y="6318507"/>
              <a:ext cx="78892" cy="17505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0556747" y="6246871"/>
            <a:ext cx="307975" cy="381000"/>
            <a:chOff x="10556747" y="6246871"/>
            <a:chExt cx="307975" cy="381000"/>
          </a:xfrm>
        </p:grpSpPr>
        <p:sp>
          <p:nvSpPr>
            <p:cNvPr id="15" name="object 15"/>
            <p:cNvSpPr/>
            <p:nvPr/>
          </p:nvSpPr>
          <p:spPr>
            <a:xfrm>
              <a:off x="10637519" y="6509001"/>
              <a:ext cx="227329" cy="119380"/>
            </a:xfrm>
            <a:custGeom>
              <a:avLst/>
              <a:gdLst/>
              <a:ahLst/>
              <a:cxnLst/>
              <a:rect l="l" t="t" r="r" b="b"/>
              <a:pathLst>
                <a:path w="227329" h="119379">
                  <a:moveTo>
                    <a:pt x="226923" y="0"/>
                  </a:moveTo>
                  <a:lnTo>
                    <a:pt x="0" y="51955"/>
                  </a:lnTo>
                  <a:lnTo>
                    <a:pt x="0" y="118757"/>
                  </a:lnTo>
                  <a:lnTo>
                    <a:pt x="226923" y="10655"/>
                  </a:lnTo>
                  <a:lnTo>
                    <a:pt x="226923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56747" y="6246871"/>
              <a:ext cx="307975" cy="332105"/>
            </a:xfrm>
            <a:custGeom>
              <a:avLst/>
              <a:gdLst/>
              <a:ahLst/>
              <a:cxnLst/>
              <a:rect l="l" t="t" r="r" b="b"/>
              <a:pathLst>
                <a:path w="307975" h="332104">
                  <a:moveTo>
                    <a:pt x="307441" y="0"/>
                  </a:moveTo>
                  <a:lnTo>
                    <a:pt x="0" y="43942"/>
                  </a:lnTo>
                  <a:lnTo>
                    <a:pt x="0" y="332066"/>
                  </a:lnTo>
                  <a:lnTo>
                    <a:pt x="307441" y="261886"/>
                  </a:lnTo>
                  <a:lnTo>
                    <a:pt x="307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24387" y="6315456"/>
              <a:ext cx="88391" cy="1813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08563" y="6318504"/>
              <a:ext cx="88391" cy="17830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573775" y="1658280"/>
            <a:ext cx="3014345" cy="4364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3255" marR="610235" indent="57150" algn="ctr">
              <a:lnSpc>
                <a:spcPct val="113300"/>
              </a:lnSpc>
              <a:spcBef>
                <a:spcPts val="100"/>
              </a:spcBef>
            </a:pPr>
            <a:r>
              <a:rPr sz="2400" spc="30" dirty="0">
                <a:solidFill>
                  <a:srgbClr val="F4F3F6"/>
                </a:solidFill>
                <a:latin typeface="Times New Roman"/>
                <a:cs typeface="Times New Roman"/>
              </a:rPr>
              <a:t>Contact: </a:t>
            </a:r>
            <a:r>
              <a:rPr sz="2400" spc="35" dirty="0">
                <a:solidFill>
                  <a:srgbClr val="F4F3F6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F4F3F6"/>
                </a:solidFill>
                <a:latin typeface="Times New Roman"/>
                <a:cs typeface="Times New Roman"/>
              </a:rPr>
              <a:t>Francis</a:t>
            </a:r>
            <a:r>
              <a:rPr sz="2400" spc="-95" dirty="0">
                <a:solidFill>
                  <a:srgbClr val="F4F3F6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4F3F6"/>
                </a:solidFill>
                <a:latin typeface="Times New Roman"/>
                <a:cs typeface="Times New Roman"/>
              </a:rPr>
              <a:t>Mitalo</a:t>
            </a:r>
            <a:endParaRPr sz="2400">
              <a:latin typeface="Times New Roman"/>
              <a:cs typeface="Times New Roman"/>
            </a:endParaRPr>
          </a:p>
          <a:p>
            <a:pPr marL="12700" marR="20955" indent="40640" algn="ctr">
              <a:lnSpc>
                <a:spcPct val="100000"/>
              </a:lnSpc>
            </a:pPr>
            <a:r>
              <a:rPr sz="2400" spc="-150" dirty="0">
                <a:solidFill>
                  <a:srgbClr val="F4F3F6"/>
                </a:solidFill>
                <a:latin typeface="Times New Roman"/>
                <a:cs typeface="Times New Roman"/>
              </a:rPr>
              <a:t>S</a:t>
            </a:r>
            <a:r>
              <a:rPr sz="2400" spc="95" dirty="0">
                <a:solidFill>
                  <a:srgbClr val="F4F3F6"/>
                </a:solidFill>
                <a:latin typeface="Times New Roman"/>
                <a:cs typeface="Times New Roman"/>
              </a:rPr>
              <a:t>u</a:t>
            </a:r>
            <a:r>
              <a:rPr sz="2400" spc="120" dirty="0">
                <a:solidFill>
                  <a:srgbClr val="F4F3F6"/>
                </a:solidFill>
                <a:latin typeface="Times New Roman"/>
                <a:cs typeface="Times New Roman"/>
              </a:rPr>
              <a:t>s</a:t>
            </a:r>
            <a:r>
              <a:rPr sz="2400" spc="160" dirty="0">
                <a:solidFill>
                  <a:srgbClr val="F4F3F6"/>
                </a:solidFill>
                <a:latin typeface="Times New Roman"/>
                <a:cs typeface="Times New Roman"/>
              </a:rPr>
              <a:t>t</a:t>
            </a:r>
            <a:r>
              <a:rPr sz="2400" spc="170" dirty="0">
                <a:solidFill>
                  <a:srgbClr val="F4F3F6"/>
                </a:solidFill>
                <a:latin typeface="Times New Roman"/>
                <a:cs typeface="Times New Roman"/>
              </a:rPr>
              <a:t>a</a:t>
            </a:r>
            <a:r>
              <a:rPr sz="2400" spc="-155" dirty="0">
                <a:solidFill>
                  <a:srgbClr val="F4F3F6"/>
                </a:solidFill>
                <a:latin typeface="Times New Roman"/>
                <a:cs typeface="Times New Roman"/>
              </a:rPr>
              <a:t>i</a:t>
            </a:r>
            <a:r>
              <a:rPr sz="2400" spc="95" dirty="0">
                <a:solidFill>
                  <a:srgbClr val="F4F3F6"/>
                </a:solidFill>
                <a:latin typeface="Times New Roman"/>
                <a:cs typeface="Times New Roman"/>
              </a:rPr>
              <a:t>n</a:t>
            </a:r>
            <a:r>
              <a:rPr sz="2400" spc="170" dirty="0">
                <a:solidFill>
                  <a:srgbClr val="F4F3F6"/>
                </a:solidFill>
                <a:latin typeface="Times New Roman"/>
                <a:cs typeface="Times New Roman"/>
              </a:rPr>
              <a:t>a</a:t>
            </a:r>
            <a:r>
              <a:rPr sz="2400" spc="140" dirty="0">
                <a:solidFill>
                  <a:srgbClr val="F4F3F6"/>
                </a:solidFill>
                <a:latin typeface="Times New Roman"/>
                <a:cs typeface="Times New Roman"/>
              </a:rPr>
              <a:t>b</a:t>
            </a:r>
            <a:r>
              <a:rPr sz="2400" spc="-155" dirty="0">
                <a:solidFill>
                  <a:srgbClr val="F4F3F6"/>
                </a:solidFill>
                <a:latin typeface="Times New Roman"/>
                <a:cs typeface="Times New Roman"/>
              </a:rPr>
              <a:t>i</a:t>
            </a:r>
            <a:r>
              <a:rPr sz="2400" spc="-95" dirty="0">
                <a:solidFill>
                  <a:srgbClr val="F4F3F6"/>
                </a:solidFill>
                <a:latin typeface="Times New Roman"/>
                <a:cs typeface="Times New Roman"/>
              </a:rPr>
              <a:t>l</a:t>
            </a:r>
            <a:r>
              <a:rPr sz="2400" spc="-155" dirty="0">
                <a:solidFill>
                  <a:srgbClr val="F4F3F6"/>
                </a:solidFill>
                <a:latin typeface="Times New Roman"/>
                <a:cs typeface="Times New Roman"/>
              </a:rPr>
              <a:t>i</a:t>
            </a:r>
            <a:r>
              <a:rPr sz="2400" spc="170" dirty="0">
                <a:solidFill>
                  <a:srgbClr val="F4F3F6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F4F3F6"/>
                </a:solidFill>
                <a:latin typeface="Times New Roman"/>
                <a:cs typeface="Times New Roman"/>
              </a:rPr>
              <a:t>y</a:t>
            </a:r>
            <a:r>
              <a:rPr sz="2400" spc="-265" dirty="0">
                <a:solidFill>
                  <a:srgbClr val="F4F3F6"/>
                </a:solidFill>
                <a:latin typeface="Times New Roman"/>
                <a:cs typeface="Times New Roman"/>
              </a:rPr>
              <a:t> </a:t>
            </a:r>
            <a:r>
              <a:rPr sz="2400" spc="-235" dirty="0">
                <a:solidFill>
                  <a:srgbClr val="F4F3F6"/>
                </a:solidFill>
                <a:latin typeface="Times New Roman"/>
                <a:cs typeface="Times New Roman"/>
              </a:rPr>
              <a:t>C</a:t>
            </a:r>
            <a:r>
              <a:rPr sz="2400" spc="-229" dirty="0">
                <a:solidFill>
                  <a:srgbClr val="F4F3F6"/>
                </a:solidFill>
                <a:latin typeface="Times New Roman"/>
                <a:cs typeface="Times New Roman"/>
              </a:rPr>
              <a:t>oo</a:t>
            </a:r>
            <a:r>
              <a:rPr sz="2400" spc="-225" dirty="0">
                <a:solidFill>
                  <a:srgbClr val="F4F3F6"/>
                </a:solidFill>
                <a:latin typeface="Times New Roman"/>
                <a:cs typeface="Times New Roman"/>
              </a:rPr>
              <a:t>r</a:t>
            </a:r>
            <a:r>
              <a:rPr sz="2400" spc="-229" dirty="0">
                <a:solidFill>
                  <a:srgbClr val="F4F3F6"/>
                </a:solidFill>
                <a:latin typeface="Times New Roman"/>
                <a:cs typeface="Times New Roman"/>
              </a:rPr>
              <a:t>d</a:t>
            </a:r>
            <a:r>
              <a:rPr sz="2400" spc="-225" dirty="0">
                <a:solidFill>
                  <a:srgbClr val="F4F3F6"/>
                </a:solidFill>
                <a:latin typeface="Times New Roman"/>
                <a:cs typeface="Times New Roman"/>
              </a:rPr>
              <a:t>i</a:t>
            </a:r>
            <a:r>
              <a:rPr sz="2400" spc="-229" dirty="0">
                <a:solidFill>
                  <a:srgbClr val="F4F3F6"/>
                </a:solidFill>
                <a:latin typeface="Times New Roman"/>
                <a:cs typeface="Times New Roman"/>
              </a:rPr>
              <a:t>na</a:t>
            </a:r>
            <a:r>
              <a:rPr sz="2400" spc="-225" dirty="0">
                <a:solidFill>
                  <a:srgbClr val="F4F3F6"/>
                </a:solidFill>
                <a:latin typeface="Times New Roman"/>
                <a:cs typeface="Times New Roman"/>
              </a:rPr>
              <a:t>t</a:t>
            </a:r>
            <a:r>
              <a:rPr sz="2400" spc="-229" dirty="0">
                <a:solidFill>
                  <a:srgbClr val="F4F3F6"/>
                </a:solidFill>
                <a:latin typeface="Times New Roman"/>
                <a:cs typeface="Times New Roman"/>
              </a:rPr>
              <a:t>or  </a:t>
            </a:r>
            <a:r>
              <a:rPr sz="2400" spc="20" dirty="0">
                <a:solidFill>
                  <a:srgbClr val="F4F3F6"/>
                </a:solidFill>
                <a:latin typeface="Times New Roman"/>
                <a:cs typeface="Times New Roman"/>
                <a:hlinkClick r:id="rId12"/>
              </a:rPr>
              <a:t>francis.mitalo@ucr.edu </a:t>
            </a:r>
            <a:r>
              <a:rPr sz="2400" spc="-585" dirty="0">
                <a:solidFill>
                  <a:srgbClr val="F4F3F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4F3F6"/>
                </a:solidFill>
                <a:latin typeface="Times New Roman"/>
                <a:cs typeface="Times New Roman"/>
              </a:rPr>
              <a:t>sustainability.ucr.edu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300">
              <a:latin typeface="Times New Roman"/>
              <a:cs typeface="Times New Roman"/>
            </a:endParaRPr>
          </a:p>
          <a:p>
            <a:pPr marL="574675" marR="544195" indent="59690" algn="ctr">
              <a:lnSpc>
                <a:spcPct val="113300"/>
              </a:lnSpc>
            </a:pPr>
            <a:r>
              <a:rPr sz="2400" spc="30" dirty="0">
                <a:solidFill>
                  <a:srgbClr val="F4F3F6"/>
                </a:solidFill>
                <a:latin typeface="Times New Roman"/>
                <a:cs typeface="Times New Roman"/>
              </a:rPr>
              <a:t>Contact: </a:t>
            </a:r>
            <a:r>
              <a:rPr sz="2400" spc="35" dirty="0">
                <a:solidFill>
                  <a:srgbClr val="F4F3F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4F3F6"/>
                </a:solidFill>
                <a:latin typeface="Times New Roman"/>
                <a:cs typeface="Times New Roman"/>
              </a:rPr>
              <a:t>Richard</a:t>
            </a:r>
            <a:r>
              <a:rPr sz="2400" spc="-114" dirty="0">
                <a:solidFill>
                  <a:srgbClr val="F4F3F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4F3F6"/>
                </a:solidFill>
                <a:latin typeface="Times New Roman"/>
                <a:cs typeface="Times New Roman"/>
              </a:rPr>
              <a:t>Zapien</a:t>
            </a:r>
            <a:endParaRPr sz="2400">
              <a:latin typeface="Times New Roman"/>
              <a:cs typeface="Times New Roman"/>
            </a:endParaRPr>
          </a:p>
          <a:p>
            <a:pPr marL="65405" marR="34290" indent="-1905" algn="ctr">
              <a:lnSpc>
                <a:spcPct val="100000"/>
              </a:lnSpc>
            </a:pPr>
            <a:r>
              <a:rPr sz="2400" spc="-5" dirty="0">
                <a:solidFill>
                  <a:srgbClr val="F4F3F6"/>
                </a:solidFill>
                <a:latin typeface="Times New Roman"/>
                <a:cs typeface="Times New Roman"/>
              </a:rPr>
              <a:t>R'Garden</a:t>
            </a:r>
            <a:r>
              <a:rPr sz="2400" dirty="0">
                <a:solidFill>
                  <a:srgbClr val="F4F3F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4F3F6"/>
                </a:solidFill>
                <a:latin typeface="Times New Roman"/>
                <a:cs typeface="Times New Roman"/>
              </a:rPr>
              <a:t>Manager </a:t>
            </a:r>
            <a:r>
              <a:rPr sz="2400" dirty="0">
                <a:solidFill>
                  <a:srgbClr val="F4F3F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4F3F6"/>
                </a:solidFill>
                <a:latin typeface="Times New Roman"/>
                <a:cs typeface="Times New Roman"/>
                <a:hlinkClick r:id="rId13"/>
              </a:rPr>
              <a:t>richard.zapien@ucr.edu </a:t>
            </a:r>
            <a:r>
              <a:rPr sz="2400" spc="-585" dirty="0">
                <a:solidFill>
                  <a:srgbClr val="F4F3F6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F4F3F6"/>
                </a:solidFill>
                <a:latin typeface="Times New Roman"/>
                <a:cs typeface="Times New Roman"/>
                <a:hlinkClick r:id="rId14"/>
              </a:rPr>
              <a:t>rgarden@ucr.edu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4169" y="680480"/>
            <a:ext cx="5294630" cy="117284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15240">
              <a:lnSpc>
                <a:spcPts val="4600"/>
              </a:lnSpc>
              <a:spcBef>
                <a:spcPts val="30"/>
              </a:spcBef>
            </a:pPr>
            <a:r>
              <a:rPr sz="3700" b="0" spc="-175" dirty="0">
                <a:solidFill>
                  <a:srgbClr val="000000"/>
                </a:solidFill>
                <a:latin typeface="Calibri Light"/>
                <a:cs typeface="Calibri Light"/>
              </a:rPr>
              <a:t>Ca</a:t>
            </a:r>
            <a:r>
              <a:rPr sz="3700" b="0" spc="-165" dirty="0">
                <a:solidFill>
                  <a:srgbClr val="000000"/>
                </a:solidFill>
                <a:latin typeface="Calibri Light"/>
                <a:cs typeface="Calibri Light"/>
              </a:rPr>
              <a:t>r</a:t>
            </a:r>
            <a:r>
              <a:rPr sz="37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b</a:t>
            </a:r>
            <a:r>
              <a:rPr sz="3700" b="0" spc="-204" dirty="0">
                <a:solidFill>
                  <a:srgbClr val="000000"/>
                </a:solidFill>
                <a:latin typeface="Calibri Light"/>
                <a:cs typeface="Calibri Light"/>
              </a:rPr>
              <a:t>o</a:t>
            </a:r>
            <a:r>
              <a:rPr sz="3700" b="0" spc="-5" dirty="0">
                <a:solidFill>
                  <a:srgbClr val="000000"/>
                </a:solidFill>
                <a:latin typeface="Calibri Light"/>
                <a:cs typeface="Calibri Light"/>
              </a:rPr>
              <a:t>n</a:t>
            </a:r>
            <a:r>
              <a:rPr sz="3700" b="0" spc="-38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700" b="0" spc="-180" dirty="0">
                <a:solidFill>
                  <a:srgbClr val="000000"/>
                </a:solidFill>
                <a:latin typeface="Calibri Light"/>
                <a:cs typeface="Calibri Light"/>
              </a:rPr>
              <a:t>Ne</a:t>
            </a:r>
            <a:r>
              <a:rPr sz="3700" b="0" spc="-175" dirty="0">
                <a:solidFill>
                  <a:srgbClr val="000000"/>
                </a:solidFill>
                <a:latin typeface="Calibri Light"/>
                <a:cs typeface="Calibri Light"/>
              </a:rPr>
              <a:t>u</a:t>
            </a:r>
            <a:r>
              <a:rPr sz="3700" b="0" spc="-180" dirty="0">
                <a:solidFill>
                  <a:srgbClr val="000000"/>
                </a:solidFill>
                <a:latin typeface="Calibri Light"/>
                <a:cs typeface="Calibri Light"/>
              </a:rPr>
              <a:t>t</a:t>
            </a:r>
            <a:r>
              <a:rPr sz="3700" b="0" spc="-250" dirty="0">
                <a:solidFill>
                  <a:srgbClr val="000000"/>
                </a:solidFill>
                <a:latin typeface="Calibri Light"/>
                <a:cs typeface="Calibri Light"/>
              </a:rPr>
              <a:t>r</a:t>
            </a:r>
            <a:r>
              <a:rPr sz="37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a</a:t>
            </a:r>
            <a:r>
              <a:rPr sz="3700" b="0" spc="-165" dirty="0">
                <a:solidFill>
                  <a:srgbClr val="000000"/>
                </a:solidFill>
                <a:latin typeface="Calibri Light"/>
                <a:cs typeface="Calibri Light"/>
              </a:rPr>
              <a:t>l</a:t>
            </a:r>
            <a:r>
              <a:rPr sz="3700" b="0" spc="-175" dirty="0">
                <a:solidFill>
                  <a:srgbClr val="000000"/>
                </a:solidFill>
                <a:latin typeface="Calibri Light"/>
                <a:cs typeface="Calibri Light"/>
              </a:rPr>
              <a:t>i</a:t>
            </a:r>
            <a:r>
              <a:rPr sz="3700" b="0" spc="-180" dirty="0">
                <a:solidFill>
                  <a:srgbClr val="000000"/>
                </a:solidFill>
                <a:latin typeface="Calibri Light"/>
                <a:cs typeface="Calibri Light"/>
              </a:rPr>
              <a:t>t</a:t>
            </a:r>
            <a:r>
              <a:rPr sz="3700" b="0" spc="-5" dirty="0">
                <a:solidFill>
                  <a:srgbClr val="000000"/>
                </a:solidFill>
                <a:latin typeface="Calibri Light"/>
                <a:cs typeface="Calibri Light"/>
              </a:rPr>
              <a:t>y</a:t>
            </a:r>
            <a:r>
              <a:rPr sz="3700" b="0" spc="-38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700" b="0" spc="-190" dirty="0">
                <a:solidFill>
                  <a:srgbClr val="000000"/>
                </a:solidFill>
                <a:latin typeface="Calibri Light"/>
                <a:cs typeface="Calibri Light"/>
              </a:rPr>
              <a:t>G</a:t>
            </a:r>
            <a:r>
              <a:rPr sz="37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o</a:t>
            </a:r>
            <a:r>
              <a:rPr sz="3700" b="0" spc="-175" dirty="0">
                <a:solidFill>
                  <a:srgbClr val="000000"/>
                </a:solidFill>
                <a:latin typeface="Calibri Light"/>
                <a:cs typeface="Calibri Light"/>
              </a:rPr>
              <a:t>a</a:t>
            </a:r>
            <a:r>
              <a:rPr sz="3700" b="0" spc="-5" dirty="0">
                <a:solidFill>
                  <a:srgbClr val="000000"/>
                </a:solidFill>
                <a:latin typeface="Calibri Light"/>
                <a:cs typeface="Calibri Light"/>
              </a:rPr>
              <a:t>l</a:t>
            </a:r>
            <a:r>
              <a:rPr sz="3700" b="0" spc="-3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7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b</a:t>
            </a:r>
            <a:r>
              <a:rPr sz="3700" b="0" spc="-5" dirty="0">
                <a:solidFill>
                  <a:srgbClr val="000000"/>
                </a:solidFill>
                <a:latin typeface="Calibri Light"/>
                <a:cs typeface="Calibri Light"/>
              </a:rPr>
              <a:t>y</a:t>
            </a:r>
            <a:r>
              <a:rPr sz="3700" b="0" spc="-36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700" b="0" spc="-175" dirty="0">
                <a:solidFill>
                  <a:srgbClr val="000000"/>
                </a:solidFill>
                <a:latin typeface="Calibri Light"/>
                <a:cs typeface="Calibri Light"/>
              </a:rPr>
              <a:t>20</a:t>
            </a:r>
            <a:r>
              <a:rPr sz="3700" b="0" spc="-190" dirty="0">
                <a:solidFill>
                  <a:srgbClr val="000000"/>
                </a:solidFill>
                <a:latin typeface="Calibri Light"/>
                <a:cs typeface="Calibri Light"/>
              </a:rPr>
              <a:t>25  </a:t>
            </a:r>
            <a:r>
              <a:rPr sz="37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U</a:t>
            </a:r>
            <a:r>
              <a:rPr sz="3700" b="0" spc="-175" dirty="0">
                <a:solidFill>
                  <a:srgbClr val="000000"/>
                </a:solidFill>
                <a:latin typeface="Calibri Light"/>
                <a:cs typeface="Calibri Light"/>
              </a:rPr>
              <a:t>C</a:t>
            </a:r>
            <a:r>
              <a:rPr sz="3700" b="0" spc="-5" dirty="0">
                <a:solidFill>
                  <a:srgbClr val="000000"/>
                </a:solidFill>
                <a:latin typeface="Calibri Light"/>
                <a:cs typeface="Calibri Light"/>
              </a:rPr>
              <a:t>R</a:t>
            </a:r>
            <a:r>
              <a:rPr sz="3700" b="0" spc="-37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700" b="0" spc="-170" dirty="0">
                <a:solidFill>
                  <a:srgbClr val="000000"/>
                </a:solidFill>
                <a:latin typeface="Calibri Light"/>
                <a:cs typeface="Calibri Light"/>
              </a:rPr>
              <a:t>S</a:t>
            </a:r>
            <a:r>
              <a:rPr sz="3700" b="0" spc="-175" dirty="0">
                <a:solidFill>
                  <a:srgbClr val="000000"/>
                </a:solidFill>
                <a:latin typeface="Calibri Light"/>
                <a:cs typeface="Calibri Light"/>
              </a:rPr>
              <a:t>u</a:t>
            </a:r>
            <a:r>
              <a:rPr sz="3700" b="0" spc="-215" dirty="0">
                <a:solidFill>
                  <a:srgbClr val="000000"/>
                </a:solidFill>
                <a:latin typeface="Calibri Light"/>
                <a:cs typeface="Calibri Light"/>
              </a:rPr>
              <a:t>s</a:t>
            </a:r>
            <a:r>
              <a:rPr sz="3700" b="0" spc="-225" dirty="0">
                <a:solidFill>
                  <a:srgbClr val="000000"/>
                </a:solidFill>
                <a:latin typeface="Calibri Light"/>
                <a:cs typeface="Calibri Light"/>
              </a:rPr>
              <a:t>t</a:t>
            </a:r>
            <a:r>
              <a:rPr sz="37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a</a:t>
            </a:r>
            <a:r>
              <a:rPr sz="3700" b="0" spc="-175" dirty="0">
                <a:solidFill>
                  <a:srgbClr val="000000"/>
                </a:solidFill>
                <a:latin typeface="Calibri Light"/>
                <a:cs typeface="Calibri Light"/>
              </a:rPr>
              <a:t>i</a:t>
            </a:r>
            <a:r>
              <a:rPr sz="3700" b="0" spc="-190" dirty="0">
                <a:solidFill>
                  <a:srgbClr val="000000"/>
                </a:solidFill>
                <a:latin typeface="Calibri Light"/>
                <a:cs typeface="Calibri Light"/>
              </a:rPr>
              <a:t>n</a:t>
            </a:r>
            <a:r>
              <a:rPr sz="37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a</a:t>
            </a:r>
            <a:r>
              <a:rPr sz="3700" b="0" spc="-190" dirty="0">
                <a:solidFill>
                  <a:srgbClr val="000000"/>
                </a:solidFill>
                <a:latin typeface="Calibri Light"/>
                <a:cs typeface="Calibri Light"/>
              </a:rPr>
              <a:t>b</a:t>
            </a:r>
            <a:r>
              <a:rPr sz="3700" b="0" spc="-175" dirty="0">
                <a:solidFill>
                  <a:srgbClr val="000000"/>
                </a:solidFill>
                <a:latin typeface="Calibri Light"/>
                <a:cs typeface="Calibri Light"/>
              </a:rPr>
              <a:t>ili</a:t>
            </a:r>
            <a:r>
              <a:rPr sz="3700" b="0" spc="-165" dirty="0">
                <a:solidFill>
                  <a:srgbClr val="000000"/>
                </a:solidFill>
                <a:latin typeface="Calibri Light"/>
                <a:cs typeface="Calibri Light"/>
              </a:rPr>
              <a:t>t</a:t>
            </a:r>
            <a:r>
              <a:rPr sz="3700" b="0" spc="-5" dirty="0">
                <a:solidFill>
                  <a:srgbClr val="000000"/>
                </a:solidFill>
                <a:latin typeface="Calibri Light"/>
                <a:cs typeface="Calibri Light"/>
              </a:rPr>
              <a:t>y</a:t>
            </a:r>
            <a:r>
              <a:rPr sz="3700" b="0" spc="-38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700" b="0" spc="-265" dirty="0">
                <a:solidFill>
                  <a:srgbClr val="000000"/>
                </a:solidFill>
                <a:latin typeface="Calibri Light"/>
                <a:cs typeface="Calibri Light"/>
              </a:rPr>
              <a:t>P</a:t>
            </a:r>
            <a:r>
              <a:rPr sz="37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o</a:t>
            </a:r>
            <a:r>
              <a:rPr sz="3700" b="0" spc="-165" dirty="0">
                <a:solidFill>
                  <a:srgbClr val="000000"/>
                </a:solidFill>
                <a:latin typeface="Calibri Light"/>
                <a:cs typeface="Calibri Light"/>
              </a:rPr>
              <a:t>li</a:t>
            </a:r>
            <a:r>
              <a:rPr sz="37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c</a:t>
            </a:r>
            <a:r>
              <a:rPr sz="3700" b="0" spc="-165" dirty="0">
                <a:solidFill>
                  <a:srgbClr val="000000"/>
                </a:solidFill>
                <a:latin typeface="Calibri Light"/>
                <a:cs typeface="Calibri Light"/>
              </a:rPr>
              <a:t>i</a:t>
            </a:r>
            <a:r>
              <a:rPr sz="3700" b="0" spc="-190" dirty="0">
                <a:solidFill>
                  <a:srgbClr val="000000"/>
                </a:solidFill>
                <a:latin typeface="Calibri Light"/>
                <a:cs typeface="Calibri Light"/>
              </a:rPr>
              <a:t>e</a:t>
            </a:r>
            <a:r>
              <a:rPr sz="3700" b="0" spc="-5" dirty="0">
                <a:solidFill>
                  <a:srgbClr val="000000"/>
                </a:solidFill>
                <a:latin typeface="Calibri Light"/>
                <a:cs typeface="Calibri Light"/>
              </a:rPr>
              <a:t>s</a:t>
            </a:r>
            <a:endParaRPr sz="3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636135" cy="6856730"/>
            <a:chOff x="0" y="0"/>
            <a:chExt cx="4636135" cy="68567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36008" cy="68562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4373" y="1192043"/>
              <a:ext cx="280670" cy="128270"/>
            </a:xfrm>
            <a:custGeom>
              <a:avLst/>
              <a:gdLst/>
              <a:ahLst/>
              <a:cxnLst/>
              <a:rect l="l" t="t" r="r" b="b"/>
              <a:pathLst>
                <a:path w="280670" h="128269">
                  <a:moveTo>
                    <a:pt x="0" y="127677"/>
                  </a:moveTo>
                  <a:lnTo>
                    <a:pt x="0" y="63402"/>
                  </a:lnTo>
                  <a:lnTo>
                    <a:pt x="280143" y="0"/>
                  </a:lnTo>
                  <a:lnTo>
                    <a:pt x="280143" y="8566"/>
                  </a:lnTo>
                  <a:lnTo>
                    <a:pt x="0" y="127677"/>
                  </a:lnTo>
                  <a:close/>
                </a:path>
              </a:pathLst>
            </a:custGeom>
            <a:solidFill>
              <a:srgbClr val="FFB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504" y="5975603"/>
              <a:ext cx="714755" cy="713231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5081778" y="2116073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5F88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0916196" y="6303378"/>
            <a:ext cx="884555" cy="180975"/>
            <a:chOff x="10916196" y="6303378"/>
            <a:chExt cx="884555" cy="18097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1262" y="6305232"/>
              <a:ext cx="95593" cy="1767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6097" y="6303378"/>
              <a:ext cx="87201" cy="18070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541751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03160" y="6305232"/>
              <a:ext cx="89043" cy="1767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722494" y="6304648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25"/>
                  </a:moveTo>
                  <a:lnTo>
                    <a:pt x="29070" y="151625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71"/>
                  </a:lnTo>
                  <a:lnTo>
                    <a:pt x="29070" y="75171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71"/>
                  </a:lnTo>
                  <a:lnTo>
                    <a:pt x="0" y="100660"/>
                  </a:lnTo>
                  <a:lnTo>
                    <a:pt x="0" y="151625"/>
                  </a:lnTo>
                  <a:lnTo>
                    <a:pt x="0" y="177101"/>
                  </a:lnTo>
                  <a:lnTo>
                    <a:pt x="77787" y="177101"/>
                  </a:lnTo>
                  <a:lnTo>
                    <a:pt x="77787" y="151625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16196" y="6305232"/>
              <a:ext cx="95593" cy="17678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036558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87528" y="6305232"/>
              <a:ext cx="98254" cy="17678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206658" y="6304711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38"/>
                  </a:moveTo>
                  <a:lnTo>
                    <a:pt x="29070" y="151638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84"/>
                  </a:lnTo>
                  <a:lnTo>
                    <a:pt x="29070" y="75184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84"/>
                  </a:lnTo>
                  <a:lnTo>
                    <a:pt x="0" y="100660"/>
                  </a:lnTo>
                  <a:lnTo>
                    <a:pt x="0" y="151638"/>
                  </a:lnTo>
                  <a:lnTo>
                    <a:pt x="0" y="177114"/>
                  </a:lnTo>
                  <a:lnTo>
                    <a:pt x="77787" y="177114"/>
                  </a:lnTo>
                  <a:lnTo>
                    <a:pt x="77787" y="151638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556747" y="6234559"/>
            <a:ext cx="307975" cy="381635"/>
            <a:chOff x="10556747" y="6234559"/>
            <a:chExt cx="307975" cy="381635"/>
          </a:xfrm>
        </p:grpSpPr>
        <p:sp>
          <p:nvSpPr>
            <p:cNvPr id="19" name="object 19"/>
            <p:cNvSpPr/>
            <p:nvPr/>
          </p:nvSpPr>
          <p:spPr>
            <a:xfrm>
              <a:off x="10637193" y="6496854"/>
              <a:ext cx="227329" cy="119380"/>
            </a:xfrm>
            <a:custGeom>
              <a:avLst/>
              <a:gdLst/>
              <a:ahLst/>
              <a:cxnLst/>
              <a:rect l="l" t="t" r="r" b="b"/>
              <a:pathLst>
                <a:path w="227329" h="119379">
                  <a:moveTo>
                    <a:pt x="0" y="118887"/>
                  </a:moveTo>
                  <a:lnTo>
                    <a:pt x="0" y="51923"/>
                  </a:lnTo>
                  <a:lnTo>
                    <a:pt x="227214" y="0"/>
                  </a:lnTo>
                  <a:lnTo>
                    <a:pt x="227214" y="10714"/>
                  </a:lnTo>
                  <a:lnTo>
                    <a:pt x="0" y="118887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56747" y="6234559"/>
              <a:ext cx="307975" cy="333375"/>
            </a:xfrm>
            <a:custGeom>
              <a:avLst/>
              <a:gdLst/>
              <a:ahLst/>
              <a:cxnLst/>
              <a:rect l="l" t="t" r="r" b="b"/>
              <a:pathLst>
                <a:path w="307975" h="333375">
                  <a:moveTo>
                    <a:pt x="0" y="332762"/>
                  </a:moveTo>
                  <a:lnTo>
                    <a:pt x="0" y="44093"/>
                  </a:lnTo>
                  <a:lnTo>
                    <a:pt x="307660" y="0"/>
                  </a:lnTo>
                  <a:lnTo>
                    <a:pt x="307660" y="262295"/>
                  </a:lnTo>
                  <a:lnTo>
                    <a:pt x="0" y="332762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4190" y="6303378"/>
              <a:ext cx="88838" cy="1809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7922" y="6305232"/>
              <a:ext cx="88429" cy="17905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969764" y="3195827"/>
            <a:ext cx="2121535" cy="635635"/>
          </a:xfrm>
          <a:prstGeom prst="rect">
            <a:avLst/>
          </a:prstGeom>
          <a:solidFill>
            <a:srgbClr val="44536A"/>
          </a:solidFill>
        </p:spPr>
        <p:txBody>
          <a:bodyPr vert="horz" wrap="square" lIns="0" tIns="172085" rIns="0" bIns="0" rtlCol="0">
            <a:spAutoFit/>
          </a:bodyPr>
          <a:lstStyle/>
          <a:p>
            <a:pPr marL="310515">
              <a:lnSpc>
                <a:spcPct val="100000"/>
              </a:lnSpc>
              <a:spcBef>
                <a:spcPts val="1355"/>
              </a:spcBef>
            </a:pPr>
            <a:r>
              <a:rPr sz="1600" b="0" spc="-15" dirty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sz="1600" b="0" spc="-30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600" b="0" spc="-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600" b="0" spc="-1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600" b="0" spc="-20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1600" b="0" spc="-35" dirty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sz="1600" b="0" spc="-10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600" b="0" spc="-20" dirty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sz="1600" b="0" spc="-25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1600" b="0" spc="-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6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00" b="0" spc="-15" dirty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sz="1600" b="0" spc="-5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600" b="0" spc="-15" dirty="0">
                <a:solidFill>
                  <a:srgbClr val="FFFFFF"/>
                </a:solidFill>
                <a:latin typeface="Calibri Light"/>
                <a:cs typeface="Calibri Light"/>
              </a:rPr>
              <a:t>se</a:t>
            </a:r>
            <a:r>
              <a:rPr sz="1600" b="0" spc="-5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69764" y="3831335"/>
            <a:ext cx="2121535" cy="1635760"/>
          </a:xfrm>
          <a:prstGeom prst="rect">
            <a:avLst/>
          </a:prstGeom>
          <a:solidFill>
            <a:srgbClr val="CFD1D3">
              <a:alpha val="90194"/>
            </a:srgbClr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imes New Roman"/>
              <a:cs typeface="Times New Roman"/>
            </a:endParaRPr>
          </a:p>
          <a:p>
            <a:pPr marL="209550">
              <a:lnSpc>
                <a:spcPct val="100000"/>
              </a:lnSpc>
            </a:pPr>
            <a:r>
              <a:rPr sz="1200" b="0" spc="-10" dirty="0">
                <a:latin typeface="Calibri Light"/>
                <a:cs typeface="Calibri Light"/>
              </a:rPr>
              <a:t>Green</a:t>
            </a:r>
            <a:r>
              <a:rPr sz="1200" b="0" spc="-5" dirty="0">
                <a:latin typeface="Calibri Light"/>
                <a:cs typeface="Calibri Light"/>
              </a:rPr>
              <a:t> Building</a:t>
            </a:r>
            <a:r>
              <a:rPr sz="1200" b="0" spc="-20" dirty="0">
                <a:latin typeface="Calibri Light"/>
                <a:cs typeface="Calibri Light"/>
              </a:rPr>
              <a:t> </a:t>
            </a:r>
            <a:r>
              <a:rPr sz="1200" b="0" spc="-5" dirty="0">
                <a:latin typeface="Calibri Light"/>
                <a:cs typeface="Calibri Light"/>
              </a:rPr>
              <a:t>Design</a:t>
            </a:r>
            <a:endParaRPr sz="1200">
              <a:latin typeface="Calibri Light"/>
              <a:cs typeface="Calibri Light"/>
            </a:endParaRPr>
          </a:p>
          <a:p>
            <a:pPr marL="209550" marR="474980">
              <a:lnSpc>
                <a:spcPts val="1320"/>
              </a:lnSpc>
              <a:spcBef>
                <a:spcPts val="540"/>
              </a:spcBef>
            </a:pPr>
            <a:r>
              <a:rPr sz="1200" b="0" spc="-5" dirty="0">
                <a:latin typeface="Calibri Light"/>
                <a:cs typeface="Calibri Light"/>
              </a:rPr>
              <a:t>Clean Energy </a:t>
            </a:r>
            <a:r>
              <a:rPr sz="1200" b="0" dirty="0">
                <a:latin typeface="Calibri Light"/>
                <a:cs typeface="Calibri Light"/>
              </a:rPr>
              <a:t>&amp; </a:t>
            </a:r>
            <a:r>
              <a:rPr sz="1200" b="0" spc="-10" dirty="0">
                <a:latin typeface="Calibri Light"/>
                <a:cs typeface="Calibri Light"/>
              </a:rPr>
              <a:t>Climate </a:t>
            </a:r>
            <a:r>
              <a:rPr sz="1200" b="0" spc="-265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Protection</a:t>
            </a:r>
            <a:endParaRPr sz="1200">
              <a:latin typeface="Calibri Light"/>
              <a:cs typeface="Calibri Light"/>
            </a:endParaRPr>
          </a:p>
          <a:p>
            <a:pPr marL="209550" marR="279400">
              <a:lnSpc>
                <a:spcPts val="1839"/>
              </a:lnSpc>
              <a:spcBef>
                <a:spcPts val="85"/>
              </a:spcBef>
            </a:pPr>
            <a:r>
              <a:rPr sz="1200" b="0" spc="-5" dirty="0">
                <a:latin typeface="Calibri Light"/>
                <a:cs typeface="Calibri Light"/>
              </a:rPr>
              <a:t>S</a:t>
            </a:r>
            <a:r>
              <a:rPr sz="1200" b="0" dirty="0">
                <a:latin typeface="Calibri Light"/>
                <a:cs typeface="Calibri Light"/>
              </a:rPr>
              <a:t>u</a:t>
            </a:r>
            <a:r>
              <a:rPr sz="1200" b="0" spc="-10" dirty="0">
                <a:latin typeface="Calibri Light"/>
                <a:cs typeface="Calibri Light"/>
              </a:rPr>
              <a:t>s</a:t>
            </a:r>
            <a:r>
              <a:rPr sz="1200" b="0" spc="-15" dirty="0">
                <a:latin typeface="Calibri Light"/>
                <a:cs typeface="Calibri Light"/>
              </a:rPr>
              <a:t>t</a:t>
            </a:r>
            <a:r>
              <a:rPr sz="1200" b="0" spc="-5" dirty="0">
                <a:latin typeface="Calibri Light"/>
                <a:cs typeface="Calibri Light"/>
              </a:rPr>
              <a:t>ai</a:t>
            </a:r>
            <a:r>
              <a:rPr sz="1200" b="0" dirty="0">
                <a:latin typeface="Calibri Light"/>
                <a:cs typeface="Calibri Light"/>
              </a:rPr>
              <a:t>n</a:t>
            </a:r>
            <a:r>
              <a:rPr sz="1200" b="0" spc="-5" dirty="0">
                <a:latin typeface="Calibri Light"/>
                <a:cs typeface="Calibri Light"/>
              </a:rPr>
              <a:t>a</a:t>
            </a:r>
            <a:r>
              <a:rPr sz="1200" b="0" dirty="0">
                <a:latin typeface="Calibri Light"/>
                <a:cs typeface="Calibri Light"/>
              </a:rPr>
              <a:t>b</a:t>
            </a:r>
            <a:r>
              <a:rPr sz="1200" b="0" spc="-5" dirty="0">
                <a:latin typeface="Calibri Light"/>
                <a:cs typeface="Calibri Light"/>
              </a:rPr>
              <a:t>l</a:t>
            </a:r>
            <a:r>
              <a:rPr sz="1200" b="0" dirty="0">
                <a:latin typeface="Calibri Light"/>
                <a:cs typeface="Calibri Light"/>
              </a:rPr>
              <a:t>e</a:t>
            </a:r>
            <a:r>
              <a:rPr sz="1200" b="0" spc="-15" dirty="0">
                <a:latin typeface="Calibri Light"/>
                <a:cs typeface="Calibri Light"/>
              </a:rPr>
              <a:t> </a:t>
            </a:r>
            <a:r>
              <a:rPr sz="1200" b="0" spc="-90" dirty="0">
                <a:latin typeface="Calibri Light"/>
                <a:cs typeface="Calibri Light"/>
              </a:rPr>
              <a:t>T</a:t>
            </a:r>
            <a:r>
              <a:rPr sz="1200" b="0" spc="-30" dirty="0">
                <a:latin typeface="Calibri Light"/>
                <a:cs typeface="Calibri Light"/>
              </a:rPr>
              <a:t>r</a:t>
            </a:r>
            <a:r>
              <a:rPr sz="1200" b="0" spc="-5" dirty="0">
                <a:latin typeface="Calibri Light"/>
                <a:cs typeface="Calibri Light"/>
              </a:rPr>
              <a:t>a</a:t>
            </a:r>
            <a:r>
              <a:rPr sz="1200" b="0" dirty="0">
                <a:latin typeface="Calibri Light"/>
                <a:cs typeface="Calibri Light"/>
              </a:rPr>
              <a:t>nsp</a:t>
            </a:r>
            <a:r>
              <a:rPr sz="1200" b="0" spc="-5" dirty="0">
                <a:latin typeface="Calibri Light"/>
                <a:cs typeface="Calibri Light"/>
              </a:rPr>
              <a:t>o</a:t>
            </a:r>
            <a:r>
              <a:rPr sz="1200" b="0" spc="-10" dirty="0">
                <a:latin typeface="Calibri Light"/>
                <a:cs typeface="Calibri Light"/>
              </a:rPr>
              <a:t>r</a:t>
            </a:r>
            <a:r>
              <a:rPr sz="1200" b="0" spc="-15" dirty="0">
                <a:latin typeface="Calibri Light"/>
                <a:cs typeface="Calibri Light"/>
              </a:rPr>
              <a:t>ta</a:t>
            </a:r>
            <a:r>
              <a:rPr sz="1200" b="0" dirty="0">
                <a:latin typeface="Calibri Light"/>
                <a:cs typeface="Calibri Light"/>
              </a:rPr>
              <a:t>t</a:t>
            </a:r>
            <a:r>
              <a:rPr sz="1200" b="0" spc="-5" dirty="0">
                <a:latin typeface="Calibri Light"/>
                <a:cs typeface="Calibri Light"/>
              </a:rPr>
              <a:t>ion  Building</a:t>
            </a:r>
            <a:r>
              <a:rPr sz="1200" b="0" spc="-20" dirty="0">
                <a:latin typeface="Calibri Light"/>
                <a:cs typeface="Calibri Light"/>
              </a:rPr>
              <a:t> </a:t>
            </a:r>
            <a:r>
              <a:rPr sz="1200" b="0" dirty="0">
                <a:latin typeface="Calibri Light"/>
                <a:cs typeface="Calibri Light"/>
              </a:rPr>
              <a:t>&amp;</a:t>
            </a:r>
            <a:r>
              <a:rPr sz="1200" b="0" spc="-5" dirty="0">
                <a:latin typeface="Calibri Light"/>
                <a:cs typeface="Calibri Light"/>
              </a:rPr>
              <a:t> Lab</a:t>
            </a:r>
            <a:r>
              <a:rPr sz="1200" b="0" spc="-20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Operations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97852" y="3195827"/>
            <a:ext cx="2121535" cy="635635"/>
          </a:xfrm>
          <a:prstGeom prst="rect">
            <a:avLst/>
          </a:prstGeom>
          <a:solidFill>
            <a:srgbClr val="44536A"/>
          </a:solidFill>
        </p:spPr>
        <p:txBody>
          <a:bodyPr vert="horz" wrap="square" lIns="0" tIns="172085" rIns="0" bIns="0" rtlCol="0">
            <a:spAutoFit/>
          </a:bodyPr>
          <a:lstStyle/>
          <a:p>
            <a:pPr marL="601980">
              <a:lnSpc>
                <a:spcPct val="100000"/>
              </a:lnSpc>
              <a:spcBef>
                <a:spcPts val="1355"/>
              </a:spcBef>
            </a:pPr>
            <a:r>
              <a:rPr sz="1600" b="0" spc="-20" dirty="0">
                <a:solidFill>
                  <a:srgbClr val="00AF50"/>
                </a:solidFill>
                <a:latin typeface="Calibri Light"/>
                <a:cs typeface="Calibri Light"/>
              </a:rPr>
              <a:t>Zero</a:t>
            </a:r>
            <a:r>
              <a:rPr sz="1600" b="0" spc="-25" dirty="0">
                <a:solidFill>
                  <a:srgbClr val="00AF50"/>
                </a:solidFill>
                <a:latin typeface="Calibri Light"/>
                <a:cs typeface="Calibri Light"/>
              </a:rPr>
              <a:t> Waste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97852" y="3831335"/>
            <a:ext cx="2121535" cy="1635760"/>
          </a:xfrm>
          <a:prstGeom prst="rect">
            <a:avLst/>
          </a:prstGeom>
          <a:solidFill>
            <a:srgbClr val="CFD1D3">
              <a:alpha val="90194"/>
            </a:srgbClr>
          </a:solidFill>
        </p:spPr>
        <p:txBody>
          <a:bodyPr vert="horz" wrap="square" lIns="0" tIns="133985" rIns="0" bIns="0" rtlCol="0">
            <a:spAutoFit/>
          </a:bodyPr>
          <a:lstStyle/>
          <a:p>
            <a:pPr marL="209550" marR="375285">
              <a:lnSpc>
                <a:spcPct val="127099"/>
              </a:lnSpc>
              <a:spcBef>
                <a:spcPts val="1055"/>
              </a:spcBef>
            </a:pPr>
            <a:r>
              <a:rPr sz="1200" b="0" spc="-5" dirty="0">
                <a:solidFill>
                  <a:srgbClr val="00AF50"/>
                </a:solidFill>
                <a:latin typeface="Calibri Light"/>
                <a:cs typeface="Calibri Light"/>
              </a:rPr>
              <a:t>S</a:t>
            </a:r>
            <a:r>
              <a:rPr sz="1200" b="0" dirty="0">
                <a:solidFill>
                  <a:srgbClr val="00AF50"/>
                </a:solidFill>
                <a:latin typeface="Calibri Light"/>
                <a:cs typeface="Calibri Light"/>
              </a:rPr>
              <a:t>u</a:t>
            </a:r>
            <a:r>
              <a:rPr sz="1200" b="0" spc="-10" dirty="0">
                <a:solidFill>
                  <a:srgbClr val="00AF50"/>
                </a:solidFill>
                <a:latin typeface="Calibri Light"/>
                <a:cs typeface="Calibri Light"/>
              </a:rPr>
              <a:t>s</a:t>
            </a:r>
            <a:r>
              <a:rPr sz="1200" b="0" spc="-15" dirty="0">
                <a:solidFill>
                  <a:srgbClr val="00AF50"/>
                </a:solidFill>
                <a:latin typeface="Calibri Light"/>
                <a:cs typeface="Calibri Light"/>
              </a:rPr>
              <a:t>t</a:t>
            </a:r>
            <a:r>
              <a:rPr sz="1200" b="0" spc="-5" dirty="0">
                <a:solidFill>
                  <a:srgbClr val="00AF50"/>
                </a:solidFill>
                <a:latin typeface="Calibri Light"/>
                <a:cs typeface="Calibri Light"/>
              </a:rPr>
              <a:t>ai</a:t>
            </a:r>
            <a:r>
              <a:rPr sz="1200" b="0" dirty="0">
                <a:solidFill>
                  <a:srgbClr val="00AF50"/>
                </a:solidFill>
                <a:latin typeface="Calibri Light"/>
                <a:cs typeface="Calibri Light"/>
              </a:rPr>
              <a:t>n</a:t>
            </a:r>
            <a:r>
              <a:rPr sz="1200" b="0" spc="-5" dirty="0">
                <a:solidFill>
                  <a:srgbClr val="00AF50"/>
                </a:solidFill>
                <a:latin typeface="Calibri Light"/>
                <a:cs typeface="Calibri Light"/>
              </a:rPr>
              <a:t>a</a:t>
            </a:r>
            <a:r>
              <a:rPr sz="1200" b="0" dirty="0">
                <a:solidFill>
                  <a:srgbClr val="00AF50"/>
                </a:solidFill>
                <a:latin typeface="Calibri Light"/>
                <a:cs typeface="Calibri Light"/>
              </a:rPr>
              <a:t>b</a:t>
            </a:r>
            <a:r>
              <a:rPr sz="1200" b="0" spc="-5" dirty="0">
                <a:solidFill>
                  <a:srgbClr val="00AF50"/>
                </a:solidFill>
                <a:latin typeface="Calibri Light"/>
                <a:cs typeface="Calibri Light"/>
              </a:rPr>
              <a:t>l</a:t>
            </a:r>
            <a:r>
              <a:rPr sz="1200" b="0" dirty="0">
                <a:solidFill>
                  <a:srgbClr val="00AF50"/>
                </a:solidFill>
                <a:latin typeface="Calibri Light"/>
                <a:cs typeface="Calibri Light"/>
              </a:rPr>
              <a:t>e</a:t>
            </a:r>
            <a:r>
              <a:rPr sz="1200" b="0" spc="-15" dirty="0">
                <a:solidFill>
                  <a:srgbClr val="00AF50"/>
                </a:solidFill>
                <a:latin typeface="Calibri Light"/>
                <a:cs typeface="Calibri Light"/>
              </a:rPr>
              <a:t> </a:t>
            </a:r>
            <a:r>
              <a:rPr sz="1200" b="0" spc="-10" dirty="0">
                <a:solidFill>
                  <a:srgbClr val="00AF50"/>
                </a:solidFill>
                <a:latin typeface="Calibri Light"/>
                <a:cs typeface="Calibri Light"/>
              </a:rPr>
              <a:t>P</a:t>
            </a:r>
            <a:r>
              <a:rPr sz="1200" b="0" spc="-30" dirty="0">
                <a:solidFill>
                  <a:srgbClr val="00AF50"/>
                </a:solidFill>
                <a:latin typeface="Calibri Light"/>
                <a:cs typeface="Calibri Light"/>
              </a:rPr>
              <a:t>r</a:t>
            </a:r>
            <a:r>
              <a:rPr sz="1200" b="0" spc="-5" dirty="0">
                <a:solidFill>
                  <a:srgbClr val="00AF50"/>
                </a:solidFill>
                <a:latin typeface="Calibri Light"/>
                <a:cs typeface="Calibri Light"/>
              </a:rPr>
              <a:t>o</a:t>
            </a:r>
            <a:r>
              <a:rPr sz="1200" b="0" spc="5" dirty="0">
                <a:solidFill>
                  <a:srgbClr val="00AF50"/>
                </a:solidFill>
                <a:latin typeface="Calibri Light"/>
                <a:cs typeface="Calibri Light"/>
              </a:rPr>
              <a:t>c</a:t>
            </a:r>
            <a:r>
              <a:rPr sz="1200" b="0" dirty="0">
                <a:solidFill>
                  <a:srgbClr val="00AF50"/>
                </a:solidFill>
                <a:latin typeface="Calibri Light"/>
                <a:cs typeface="Calibri Light"/>
              </a:rPr>
              <a:t>u</a:t>
            </a:r>
            <a:r>
              <a:rPr sz="1200" b="0" spc="-20" dirty="0">
                <a:solidFill>
                  <a:srgbClr val="00AF50"/>
                </a:solidFill>
                <a:latin typeface="Calibri Light"/>
                <a:cs typeface="Calibri Light"/>
              </a:rPr>
              <a:t>r</a:t>
            </a:r>
            <a:r>
              <a:rPr sz="1200" b="0" spc="-5" dirty="0">
                <a:solidFill>
                  <a:srgbClr val="00AF50"/>
                </a:solidFill>
                <a:latin typeface="Calibri Light"/>
                <a:cs typeface="Calibri Light"/>
              </a:rPr>
              <a:t>eme</a:t>
            </a:r>
            <a:r>
              <a:rPr sz="1200" b="0" spc="-15" dirty="0">
                <a:solidFill>
                  <a:srgbClr val="00AF50"/>
                </a:solidFill>
                <a:latin typeface="Calibri Light"/>
                <a:cs typeface="Calibri Light"/>
              </a:rPr>
              <a:t>n</a:t>
            </a:r>
            <a:r>
              <a:rPr sz="1200" b="0" dirty="0">
                <a:solidFill>
                  <a:srgbClr val="00AF50"/>
                </a:solidFill>
                <a:latin typeface="Calibri Light"/>
                <a:cs typeface="Calibri Light"/>
              </a:rPr>
              <a:t>t  </a:t>
            </a:r>
            <a:r>
              <a:rPr sz="1200" b="0" spc="-5" dirty="0">
                <a:solidFill>
                  <a:srgbClr val="00AF50"/>
                </a:solidFill>
                <a:latin typeface="Calibri Light"/>
                <a:cs typeface="Calibri Light"/>
              </a:rPr>
              <a:t>Sustainable Foodservice </a:t>
            </a:r>
            <a:r>
              <a:rPr sz="1200" b="0" dirty="0">
                <a:solidFill>
                  <a:srgbClr val="00AF50"/>
                </a:solidFill>
                <a:latin typeface="Calibri Light"/>
                <a:cs typeface="Calibri Light"/>
              </a:rPr>
              <a:t> </a:t>
            </a:r>
            <a:r>
              <a:rPr sz="1200" b="0" spc="-15" dirty="0">
                <a:solidFill>
                  <a:srgbClr val="00AF50"/>
                </a:solidFill>
                <a:latin typeface="Calibri Light"/>
                <a:cs typeface="Calibri Light"/>
              </a:rPr>
              <a:t>Water </a:t>
            </a:r>
            <a:r>
              <a:rPr sz="1200" b="0" spc="-10" dirty="0">
                <a:solidFill>
                  <a:srgbClr val="00AF50"/>
                </a:solidFill>
                <a:latin typeface="Calibri Light"/>
                <a:cs typeface="Calibri Light"/>
              </a:rPr>
              <a:t>Systems</a:t>
            </a:r>
            <a:endParaRPr sz="1200">
              <a:latin typeface="Calibri Light"/>
              <a:cs typeface="Calibri Light"/>
            </a:endParaRPr>
          </a:p>
          <a:p>
            <a:pPr marL="209550">
              <a:lnSpc>
                <a:spcPct val="100000"/>
              </a:lnSpc>
              <a:spcBef>
                <a:spcPts val="395"/>
              </a:spcBef>
            </a:pPr>
            <a:r>
              <a:rPr sz="1200" b="0" spc="-15" dirty="0">
                <a:solidFill>
                  <a:srgbClr val="00AF50"/>
                </a:solidFill>
                <a:latin typeface="Calibri Light"/>
                <a:cs typeface="Calibri Light"/>
              </a:rPr>
              <a:t>Zero</a:t>
            </a:r>
            <a:r>
              <a:rPr sz="1200" b="0" spc="-30" dirty="0">
                <a:solidFill>
                  <a:srgbClr val="00AF50"/>
                </a:solidFill>
                <a:latin typeface="Calibri Light"/>
                <a:cs typeface="Calibri Light"/>
              </a:rPr>
              <a:t> </a:t>
            </a:r>
            <a:r>
              <a:rPr sz="1200" b="0" spc="-15" dirty="0">
                <a:solidFill>
                  <a:srgbClr val="00AF50"/>
                </a:solidFill>
                <a:latin typeface="Calibri Light"/>
                <a:cs typeface="Calibri Light"/>
              </a:rPr>
              <a:t>Waste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27464" y="3195827"/>
            <a:ext cx="2120265" cy="635635"/>
          </a:xfrm>
          <a:prstGeom prst="rect">
            <a:avLst/>
          </a:prstGeom>
          <a:solidFill>
            <a:srgbClr val="44536A"/>
          </a:solidFill>
        </p:spPr>
        <p:txBody>
          <a:bodyPr vert="horz" wrap="square" lIns="0" tIns="172085" rIns="0" bIns="0" rtlCol="0">
            <a:spAutoFit/>
          </a:bodyPr>
          <a:lstStyle/>
          <a:p>
            <a:pPr marL="213995">
              <a:lnSpc>
                <a:spcPct val="100000"/>
              </a:lnSpc>
              <a:spcBef>
                <a:spcPts val="1355"/>
              </a:spcBef>
            </a:pPr>
            <a:r>
              <a:rPr sz="1600" b="0" spc="-10" dirty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1600" b="0" spc="-5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600" b="0" spc="-20" dirty="0">
                <a:solidFill>
                  <a:srgbClr val="FFFFFF"/>
                </a:solidFill>
                <a:latin typeface="Calibri Light"/>
                <a:cs typeface="Calibri Light"/>
              </a:rPr>
              <a:t>mpu</a:t>
            </a:r>
            <a:r>
              <a:rPr sz="1600" b="0" spc="-5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16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00" b="0" spc="-10" dirty="0">
                <a:solidFill>
                  <a:srgbClr val="FFFFFF"/>
                </a:solidFill>
                <a:latin typeface="Calibri Light"/>
                <a:cs typeface="Calibri Light"/>
              </a:rPr>
              <a:t>En</a:t>
            </a:r>
            <a:r>
              <a:rPr sz="1600" b="0" spc="-50" dirty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sz="1600" b="0" spc="-15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600" b="0" spc="-35" dirty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sz="1600" b="0" spc="-1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600" b="0" spc="-20" dirty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sz="1600" b="0" spc="-1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600" b="0" spc="-45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1600" b="0" spc="-5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427464" y="3831335"/>
            <a:ext cx="2120265" cy="1635760"/>
          </a:xfrm>
          <a:prstGeom prst="rect">
            <a:avLst/>
          </a:prstGeom>
          <a:solidFill>
            <a:srgbClr val="CFD1D3">
              <a:alpha val="90194"/>
            </a:srgbClr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imes New Roman"/>
              <a:cs typeface="Times New Roman"/>
            </a:endParaRPr>
          </a:p>
          <a:p>
            <a:pPr marL="208279" marR="361315">
              <a:lnSpc>
                <a:spcPts val="1320"/>
              </a:lnSpc>
              <a:spcBef>
                <a:spcPts val="5"/>
              </a:spcBef>
            </a:pPr>
            <a:r>
              <a:rPr sz="1200" b="0" spc="-10" dirty="0">
                <a:latin typeface="Calibri Light"/>
                <a:cs typeface="Calibri Light"/>
              </a:rPr>
              <a:t>General</a:t>
            </a:r>
            <a:r>
              <a:rPr sz="1200" b="0" spc="5" dirty="0">
                <a:latin typeface="Calibri Light"/>
                <a:cs typeface="Calibri Light"/>
              </a:rPr>
              <a:t> </a:t>
            </a:r>
            <a:r>
              <a:rPr sz="1200" b="0" spc="-5" dirty="0">
                <a:latin typeface="Calibri Light"/>
                <a:cs typeface="Calibri Light"/>
              </a:rPr>
              <a:t>Sustainability </a:t>
            </a:r>
            <a:r>
              <a:rPr sz="1200" b="0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Performance</a:t>
            </a:r>
            <a:r>
              <a:rPr sz="1200" b="0" spc="-55" dirty="0">
                <a:latin typeface="Calibri Light"/>
                <a:cs typeface="Calibri Light"/>
              </a:rPr>
              <a:t> </a:t>
            </a:r>
            <a:r>
              <a:rPr sz="1200" b="0" spc="-5" dirty="0">
                <a:latin typeface="Calibri Light"/>
                <a:cs typeface="Calibri Light"/>
              </a:rPr>
              <a:t>Assessment</a:t>
            </a:r>
            <a:endParaRPr sz="1200">
              <a:latin typeface="Calibri Light"/>
              <a:cs typeface="Calibri Light"/>
            </a:endParaRPr>
          </a:p>
          <a:p>
            <a:pPr marL="208279" marR="466090">
              <a:lnSpc>
                <a:spcPts val="1820"/>
              </a:lnSpc>
              <a:spcBef>
                <a:spcPts val="114"/>
              </a:spcBef>
            </a:pPr>
            <a:r>
              <a:rPr sz="1200" b="0" spc="-5" dirty="0">
                <a:latin typeface="Calibri Light"/>
                <a:cs typeface="Calibri Light"/>
              </a:rPr>
              <a:t>Academic</a:t>
            </a:r>
            <a:r>
              <a:rPr sz="1200" b="0" spc="-60" dirty="0">
                <a:latin typeface="Calibri Light"/>
                <a:cs typeface="Calibri Light"/>
              </a:rPr>
              <a:t> </a:t>
            </a:r>
            <a:r>
              <a:rPr sz="1200" b="0" spc="-5" dirty="0">
                <a:latin typeface="Calibri Light"/>
                <a:cs typeface="Calibri Light"/>
              </a:rPr>
              <a:t>Sustainability </a:t>
            </a:r>
            <a:r>
              <a:rPr sz="1200" b="0" spc="-254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Environmental</a:t>
            </a:r>
            <a:r>
              <a:rPr sz="1200" b="0" spc="-5" dirty="0">
                <a:latin typeface="Calibri Light"/>
                <a:cs typeface="Calibri Light"/>
              </a:rPr>
              <a:t> Justice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52524" y="6311352"/>
            <a:ext cx="3507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https://ucop.edu/carbon-neutrality-initiative/index.html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2892" y="2908872"/>
            <a:ext cx="69932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0" dirty="0">
                <a:solidFill>
                  <a:srgbClr val="FFFFFF"/>
                </a:solidFill>
                <a:latin typeface="Times New Roman"/>
                <a:cs typeface="Times New Roman"/>
              </a:rPr>
              <a:t>But</a:t>
            </a:r>
            <a:r>
              <a:rPr sz="54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400" spc="105" dirty="0">
                <a:solidFill>
                  <a:srgbClr val="FFFFFF"/>
                </a:solidFill>
                <a:latin typeface="Times New Roman"/>
                <a:cs typeface="Times New Roman"/>
              </a:rPr>
              <a:t>what</a:t>
            </a:r>
            <a:r>
              <a:rPr sz="5400" spc="3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400" spc="-40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54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400" spc="-20" dirty="0">
                <a:solidFill>
                  <a:srgbClr val="FFFFFF"/>
                </a:solidFill>
                <a:latin typeface="Times New Roman"/>
                <a:cs typeface="Times New Roman"/>
              </a:rPr>
              <a:t>Zero</a:t>
            </a:r>
            <a:r>
              <a:rPr sz="54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400" spc="95" dirty="0">
                <a:solidFill>
                  <a:srgbClr val="FFFFFF"/>
                </a:solidFill>
                <a:latin typeface="Times New Roman"/>
                <a:cs typeface="Times New Roman"/>
              </a:rPr>
              <a:t>Waste?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71972" y="1839468"/>
            <a:ext cx="5928360" cy="4788535"/>
            <a:chOff x="5871972" y="1839468"/>
            <a:chExt cx="5928360" cy="47885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1972" y="1839468"/>
              <a:ext cx="445007" cy="2042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1128" y="6318503"/>
              <a:ext cx="96011" cy="1752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5428" y="6315455"/>
              <a:ext cx="88390" cy="1813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41252" y="6318503"/>
              <a:ext cx="150875" cy="1752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22610" y="6318507"/>
              <a:ext cx="77355" cy="1750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6411" y="6318503"/>
              <a:ext cx="96011" cy="1752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36808" y="6318503"/>
              <a:ext cx="149351" cy="1752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05966" y="6318507"/>
              <a:ext cx="78892" cy="17505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637520" y="6509001"/>
              <a:ext cx="227329" cy="119380"/>
            </a:xfrm>
            <a:custGeom>
              <a:avLst/>
              <a:gdLst/>
              <a:ahLst/>
              <a:cxnLst/>
              <a:rect l="l" t="t" r="r" b="b"/>
              <a:pathLst>
                <a:path w="227329" h="119379">
                  <a:moveTo>
                    <a:pt x="226923" y="0"/>
                  </a:moveTo>
                  <a:lnTo>
                    <a:pt x="0" y="51955"/>
                  </a:lnTo>
                  <a:lnTo>
                    <a:pt x="0" y="118757"/>
                  </a:lnTo>
                  <a:lnTo>
                    <a:pt x="226923" y="10655"/>
                  </a:lnTo>
                  <a:lnTo>
                    <a:pt x="226923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556747" y="6246871"/>
              <a:ext cx="307975" cy="332105"/>
            </a:xfrm>
            <a:custGeom>
              <a:avLst/>
              <a:gdLst/>
              <a:ahLst/>
              <a:cxnLst/>
              <a:rect l="l" t="t" r="r" b="b"/>
              <a:pathLst>
                <a:path w="307975" h="332104">
                  <a:moveTo>
                    <a:pt x="307441" y="0"/>
                  </a:moveTo>
                  <a:lnTo>
                    <a:pt x="0" y="43942"/>
                  </a:lnTo>
                  <a:lnTo>
                    <a:pt x="0" y="332066"/>
                  </a:lnTo>
                  <a:lnTo>
                    <a:pt x="307441" y="261886"/>
                  </a:lnTo>
                  <a:lnTo>
                    <a:pt x="307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24388" y="6315455"/>
              <a:ext cx="88391" cy="18135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08564" y="6318503"/>
              <a:ext cx="88391" cy="1783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4399" y="546193"/>
            <a:ext cx="4797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solidFill>
                  <a:srgbClr val="000000"/>
                </a:solidFill>
                <a:latin typeface="Calibri Light"/>
                <a:cs typeface="Calibri Light"/>
              </a:rPr>
              <a:t>UC</a:t>
            </a:r>
            <a:r>
              <a:rPr sz="3600" b="0" spc="-10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25" dirty="0">
                <a:solidFill>
                  <a:srgbClr val="000000"/>
                </a:solidFill>
                <a:latin typeface="Calibri Light"/>
                <a:cs typeface="Calibri Light"/>
              </a:rPr>
              <a:t>Definition</a:t>
            </a:r>
            <a:r>
              <a:rPr sz="3600" b="0" spc="-10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-</a:t>
            </a:r>
            <a:r>
              <a:rPr sz="3600" b="0" spc="-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50" dirty="0">
                <a:solidFill>
                  <a:srgbClr val="000000"/>
                </a:solidFill>
                <a:latin typeface="Calibri Light"/>
                <a:cs typeface="Calibri Light"/>
              </a:rPr>
              <a:t>Zero</a:t>
            </a:r>
            <a:r>
              <a:rPr sz="3600" b="0" spc="-10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65" dirty="0">
                <a:solidFill>
                  <a:srgbClr val="000000"/>
                </a:solidFill>
                <a:latin typeface="Calibri Light"/>
                <a:cs typeface="Calibri Light"/>
              </a:rPr>
              <a:t>Waste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2208" y="1768756"/>
            <a:ext cx="3780154" cy="385191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259715">
              <a:lnSpc>
                <a:spcPts val="2160"/>
              </a:lnSpc>
              <a:spcBef>
                <a:spcPts val="375"/>
              </a:spcBef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University’s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zero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waste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goal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is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made up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incremental </a:t>
            </a:r>
            <a:r>
              <a:rPr sz="2000" spc="-20" dirty="0">
                <a:latin typeface="Calibri"/>
                <a:cs typeface="Calibri"/>
              </a:rPr>
              <a:t>waste 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reduction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20" dirty="0">
                <a:latin typeface="Calibri"/>
                <a:cs typeface="Calibri"/>
              </a:rPr>
              <a:t>waste </a:t>
            </a:r>
            <a:r>
              <a:rPr sz="2000" spc="-10" dirty="0">
                <a:latin typeface="Calibri"/>
                <a:cs typeface="Calibri"/>
              </a:rPr>
              <a:t>diversion 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targets.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  <a:spcBef>
                <a:spcPts val="600"/>
              </a:spcBef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university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recognizes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attainment </a:t>
            </a:r>
            <a:r>
              <a:rPr sz="2000" spc="-5" dirty="0">
                <a:latin typeface="Calibri"/>
                <a:cs typeface="Calibri"/>
              </a:rPr>
              <a:t>of reduction goals </a:t>
            </a:r>
            <a:r>
              <a:rPr sz="2000" spc="-20" dirty="0">
                <a:latin typeface="Calibri"/>
                <a:cs typeface="Calibri"/>
              </a:rPr>
              <a:t>stated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 </a:t>
            </a:r>
            <a:r>
              <a:rPr sz="2000" dirty="0">
                <a:latin typeface="Calibri"/>
                <a:cs typeface="Calibri"/>
              </a:rPr>
              <a:t>this </a:t>
            </a:r>
            <a:r>
              <a:rPr sz="2000" spc="-5" dirty="0">
                <a:latin typeface="Calibri"/>
                <a:cs typeface="Calibri"/>
              </a:rPr>
              <a:t>policy </a:t>
            </a:r>
            <a:r>
              <a:rPr sz="2000" dirty="0">
                <a:latin typeface="Calibri"/>
                <a:cs typeface="Calibri"/>
              </a:rPr>
              <a:t>and a 90% </a:t>
            </a:r>
            <a:r>
              <a:rPr sz="2000" spc="-10" dirty="0">
                <a:latin typeface="Calibri"/>
                <a:cs typeface="Calibri"/>
              </a:rPr>
              <a:t>diversion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 municipal</a:t>
            </a:r>
            <a:r>
              <a:rPr sz="2000" spc="-5" dirty="0">
                <a:latin typeface="Calibri"/>
                <a:cs typeface="Calibri"/>
              </a:rPr>
              <a:t> solid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waste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minimum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compliance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standard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to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5" dirty="0">
                <a:latin typeface="Calibri"/>
                <a:cs typeface="Calibri"/>
              </a:rPr>
              <a:t> defined </a:t>
            </a:r>
            <a:r>
              <a:rPr sz="2000" dirty="0">
                <a:latin typeface="Calibri"/>
                <a:cs typeface="Calibri"/>
              </a:rPr>
              <a:t> as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zero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waste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for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locations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other </a:t>
            </a:r>
            <a:r>
              <a:rPr sz="2000" dirty="0">
                <a:latin typeface="Calibri"/>
                <a:cs typeface="Calibri"/>
              </a:rPr>
              <a:t> than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health </a:t>
            </a:r>
            <a:r>
              <a:rPr sz="2000" spc="-5" dirty="0">
                <a:latin typeface="Calibri"/>
                <a:cs typeface="Calibri"/>
              </a:rPr>
              <a:t>locations.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-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UC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Policy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Sustainable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Practices,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p.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8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600947"/>
            <a:ext cx="1014094" cy="2088514"/>
            <a:chOff x="0" y="4600947"/>
            <a:chExt cx="1014094" cy="2088514"/>
          </a:xfrm>
        </p:grpSpPr>
        <p:sp>
          <p:nvSpPr>
            <p:cNvPr id="5" name="object 5"/>
            <p:cNvSpPr/>
            <p:nvPr/>
          </p:nvSpPr>
          <p:spPr>
            <a:xfrm>
              <a:off x="0" y="4600955"/>
              <a:ext cx="1014094" cy="2018030"/>
            </a:xfrm>
            <a:custGeom>
              <a:avLst/>
              <a:gdLst/>
              <a:ahLst/>
              <a:cxnLst/>
              <a:rect l="l" t="t" r="r" b="b"/>
              <a:pathLst>
                <a:path w="1014094" h="2018029">
                  <a:moveTo>
                    <a:pt x="1014056" y="1370545"/>
                  </a:moveTo>
                  <a:lnTo>
                    <a:pt x="832523" y="1189024"/>
                  </a:lnTo>
                  <a:lnTo>
                    <a:pt x="1013460" y="1008900"/>
                  </a:lnTo>
                  <a:lnTo>
                    <a:pt x="0" y="0"/>
                  </a:lnTo>
                  <a:lnTo>
                    <a:pt x="0" y="2017788"/>
                  </a:lnTo>
                  <a:lnTo>
                    <a:pt x="488391" y="1531607"/>
                  </a:lnTo>
                  <a:lnTo>
                    <a:pt x="670699" y="1713903"/>
                  </a:lnTo>
                  <a:lnTo>
                    <a:pt x="1014056" y="1370545"/>
                  </a:lnTo>
                  <a:close/>
                </a:path>
              </a:pathLst>
            </a:custGeom>
            <a:solidFill>
              <a:srgbClr val="4471C4">
                <a:alpha val="3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504" y="5975603"/>
              <a:ext cx="714755" cy="71323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346191" y="0"/>
            <a:ext cx="6845934" cy="6144895"/>
            <a:chOff x="5346191" y="0"/>
            <a:chExt cx="6845934" cy="61448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6191" y="1783079"/>
              <a:ext cx="6150838" cy="43616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19281" y="0"/>
              <a:ext cx="972819" cy="1935480"/>
            </a:xfrm>
            <a:custGeom>
              <a:avLst/>
              <a:gdLst/>
              <a:ahLst/>
              <a:cxnLst/>
              <a:rect l="l" t="t" r="r" b="b"/>
              <a:pathLst>
                <a:path w="972820" h="1935480">
                  <a:moveTo>
                    <a:pt x="972718" y="0"/>
                  </a:moveTo>
                  <a:lnTo>
                    <a:pt x="406" y="967740"/>
                  </a:lnTo>
                  <a:lnTo>
                    <a:pt x="177520" y="1144041"/>
                  </a:lnTo>
                  <a:lnTo>
                    <a:pt x="0" y="1321562"/>
                  </a:lnTo>
                  <a:lnTo>
                    <a:pt x="348691" y="1670240"/>
                  </a:lnTo>
                  <a:lnTo>
                    <a:pt x="527037" y="1491907"/>
                  </a:lnTo>
                  <a:lnTo>
                    <a:pt x="972718" y="1935480"/>
                  </a:lnTo>
                  <a:lnTo>
                    <a:pt x="972718" y="0"/>
                  </a:lnTo>
                  <a:close/>
                </a:path>
              </a:pathLst>
            </a:custGeom>
            <a:solidFill>
              <a:srgbClr val="FFC000">
                <a:alpha val="3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916196" y="6303378"/>
            <a:ext cx="884555" cy="180975"/>
            <a:chOff x="10916196" y="6303378"/>
            <a:chExt cx="884555" cy="18097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1262" y="6305232"/>
              <a:ext cx="95593" cy="17678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6097" y="6303378"/>
              <a:ext cx="87201" cy="1807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541751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03160" y="6305232"/>
              <a:ext cx="89043" cy="17678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722494" y="6304648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25"/>
                  </a:moveTo>
                  <a:lnTo>
                    <a:pt x="29070" y="151625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71"/>
                  </a:lnTo>
                  <a:lnTo>
                    <a:pt x="29070" y="75171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71"/>
                  </a:lnTo>
                  <a:lnTo>
                    <a:pt x="0" y="100660"/>
                  </a:lnTo>
                  <a:lnTo>
                    <a:pt x="0" y="151625"/>
                  </a:lnTo>
                  <a:lnTo>
                    <a:pt x="0" y="177101"/>
                  </a:lnTo>
                  <a:lnTo>
                    <a:pt x="77787" y="177101"/>
                  </a:lnTo>
                  <a:lnTo>
                    <a:pt x="77787" y="151625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16196" y="6305232"/>
              <a:ext cx="95593" cy="17678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036558" y="6305232"/>
              <a:ext cx="29209" cy="177165"/>
            </a:xfrm>
            <a:custGeom>
              <a:avLst/>
              <a:gdLst/>
              <a:ahLst/>
              <a:cxnLst/>
              <a:rect l="l" t="t" r="r" b="b"/>
              <a:pathLst>
                <a:path w="29209" h="177164">
                  <a:moveTo>
                    <a:pt x="29067" y="176786"/>
                  </a:moveTo>
                  <a:lnTo>
                    <a:pt x="0" y="176786"/>
                  </a:lnTo>
                  <a:lnTo>
                    <a:pt x="0" y="0"/>
                  </a:lnTo>
                  <a:lnTo>
                    <a:pt x="29067" y="0"/>
                  </a:lnTo>
                  <a:lnTo>
                    <a:pt x="29067" y="176786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87528" y="6305232"/>
              <a:ext cx="98254" cy="17678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206658" y="6304711"/>
              <a:ext cx="78105" cy="177165"/>
            </a:xfrm>
            <a:custGeom>
              <a:avLst/>
              <a:gdLst/>
              <a:ahLst/>
              <a:cxnLst/>
              <a:rect l="l" t="t" r="r" b="b"/>
              <a:pathLst>
                <a:path w="78104" h="177164">
                  <a:moveTo>
                    <a:pt x="77787" y="151638"/>
                  </a:moveTo>
                  <a:lnTo>
                    <a:pt x="29070" y="151638"/>
                  </a:lnTo>
                  <a:lnTo>
                    <a:pt x="29070" y="100660"/>
                  </a:lnTo>
                  <a:lnTo>
                    <a:pt x="69189" y="100660"/>
                  </a:lnTo>
                  <a:lnTo>
                    <a:pt x="69189" y="75184"/>
                  </a:lnTo>
                  <a:lnTo>
                    <a:pt x="29070" y="75184"/>
                  </a:lnTo>
                  <a:lnTo>
                    <a:pt x="29070" y="26758"/>
                  </a:lnTo>
                  <a:lnTo>
                    <a:pt x="76962" y="26758"/>
                  </a:lnTo>
                  <a:lnTo>
                    <a:pt x="76962" y="0"/>
                  </a:lnTo>
                  <a:lnTo>
                    <a:pt x="0" y="0"/>
                  </a:lnTo>
                  <a:lnTo>
                    <a:pt x="0" y="26758"/>
                  </a:lnTo>
                  <a:lnTo>
                    <a:pt x="0" y="75184"/>
                  </a:lnTo>
                  <a:lnTo>
                    <a:pt x="0" y="100660"/>
                  </a:lnTo>
                  <a:lnTo>
                    <a:pt x="0" y="151638"/>
                  </a:lnTo>
                  <a:lnTo>
                    <a:pt x="0" y="177114"/>
                  </a:lnTo>
                  <a:lnTo>
                    <a:pt x="77787" y="177114"/>
                  </a:lnTo>
                  <a:lnTo>
                    <a:pt x="77787" y="151638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556747" y="6234559"/>
            <a:ext cx="307975" cy="381635"/>
            <a:chOff x="10556747" y="6234559"/>
            <a:chExt cx="307975" cy="381635"/>
          </a:xfrm>
        </p:grpSpPr>
        <p:sp>
          <p:nvSpPr>
            <p:cNvPr id="21" name="object 21"/>
            <p:cNvSpPr/>
            <p:nvPr/>
          </p:nvSpPr>
          <p:spPr>
            <a:xfrm>
              <a:off x="10637193" y="6496854"/>
              <a:ext cx="227329" cy="119380"/>
            </a:xfrm>
            <a:custGeom>
              <a:avLst/>
              <a:gdLst/>
              <a:ahLst/>
              <a:cxnLst/>
              <a:rect l="l" t="t" r="r" b="b"/>
              <a:pathLst>
                <a:path w="227329" h="119379">
                  <a:moveTo>
                    <a:pt x="0" y="118887"/>
                  </a:moveTo>
                  <a:lnTo>
                    <a:pt x="0" y="51923"/>
                  </a:lnTo>
                  <a:lnTo>
                    <a:pt x="227214" y="0"/>
                  </a:lnTo>
                  <a:lnTo>
                    <a:pt x="227214" y="10714"/>
                  </a:lnTo>
                  <a:lnTo>
                    <a:pt x="0" y="118887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556747" y="6234559"/>
              <a:ext cx="307975" cy="333375"/>
            </a:xfrm>
            <a:custGeom>
              <a:avLst/>
              <a:gdLst/>
              <a:ahLst/>
              <a:cxnLst/>
              <a:rect l="l" t="t" r="r" b="b"/>
              <a:pathLst>
                <a:path w="307975" h="333375">
                  <a:moveTo>
                    <a:pt x="0" y="332762"/>
                  </a:moveTo>
                  <a:lnTo>
                    <a:pt x="0" y="44093"/>
                  </a:lnTo>
                  <a:lnTo>
                    <a:pt x="307660" y="0"/>
                  </a:lnTo>
                  <a:lnTo>
                    <a:pt x="307660" y="262295"/>
                  </a:lnTo>
                  <a:lnTo>
                    <a:pt x="0" y="332762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4190" y="6303378"/>
              <a:ext cx="88838" cy="1809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7922" y="6305232"/>
              <a:ext cx="88429" cy="179052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294373" y="1192043"/>
            <a:ext cx="280670" cy="128270"/>
          </a:xfrm>
          <a:custGeom>
            <a:avLst/>
            <a:gdLst/>
            <a:ahLst/>
            <a:cxnLst/>
            <a:rect l="l" t="t" r="r" b="b"/>
            <a:pathLst>
              <a:path w="280670" h="128269">
                <a:moveTo>
                  <a:pt x="0" y="127677"/>
                </a:moveTo>
                <a:lnTo>
                  <a:pt x="0" y="63402"/>
                </a:lnTo>
                <a:lnTo>
                  <a:pt x="280143" y="0"/>
                </a:lnTo>
                <a:lnTo>
                  <a:pt x="280143" y="8566"/>
                </a:lnTo>
                <a:lnTo>
                  <a:pt x="0" y="127677"/>
                </a:lnTo>
                <a:close/>
              </a:path>
            </a:pathLst>
          </a:custGeom>
          <a:solidFill>
            <a:srgbClr val="FFB81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8100" y="2369820"/>
            <a:ext cx="1353311" cy="13517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311128" y="6303264"/>
            <a:ext cx="488950" cy="181610"/>
            <a:chOff x="11311128" y="6303264"/>
            <a:chExt cx="488950" cy="1816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11128" y="6304788"/>
              <a:ext cx="96011" cy="1767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25428" y="6303264"/>
              <a:ext cx="88390" cy="181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1252" y="6304788"/>
              <a:ext cx="150875" cy="1779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22609" y="6304793"/>
              <a:ext cx="77393" cy="17672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0916411" y="6304788"/>
            <a:ext cx="368935" cy="178435"/>
            <a:chOff x="10916411" y="6304788"/>
            <a:chExt cx="368935" cy="17843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16411" y="6304788"/>
              <a:ext cx="96011" cy="1767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36807" y="6304788"/>
              <a:ext cx="149351" cy="1779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05966" y="6304793"/>
              <a:ext cx="78930" cy="17672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556747" y="6234680"/>
            <a:ext cx="307975" cy="381000"/>
            <a:chOff x="10556747" y="6234680"/>
            <a:chExt cx="307975" cy="381000"/>
          </a:xfrm>
        </p:grpSpPr>
        <p:sp>
          <p:nvSpPr>
            <p:cNvPr id="13" name="object 13"/>
            <p:cNvSpPr/>
            <p:nvPr/>
          </p:nvSpPr>
          <p:spPr>
            <a:xfrm>
              <a:off x="10637519" y="6496809"/>
              <a:ext cx="227329" cy="118745"/>
            </a:xfrm>
            <a:custGeom>
              <a:avLst/>
              <a:gdLst/>
              <a:ahLst/>
              <a:cxnLst/>
              <a:rect l="l" t="t" r="r" b="b"/>
              <a:pathLst>
                <a:path w="227329" h="118745">
                  <a:moveTo>
                    <a:pt x="226949" y="0"/>
                  </a:moveTo>
                  <a:lnTo>
                    <a:pt x="0" y="51701"/>
                  </a:lnTo>
                  <a:lnTo>
                    <a:pt x="0" y="118376"/>
                  </a:lnTo>
                  <a:lnTo>
                    <a:pt x="226949" y="10668"/>
                  </a:lnTo>
                  <a:lnTo>
                    <a:pt x="226949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556747" y="6234680"/>
              <a:ext cx="307975" cy="332740"/>
            </a:xfrm>
            <a:custGeom>
              <a:avLst/>
              <a:gdLst/>
              <a:ahLst/>
              <a:cxnLst/>
              <a:rect l="l" t="t" r="r" b="b"/>
              <a:pathLst>
                <a:path w="307975" h="332740">
                  <a:moveTo>
                    <a:pt x="307517" y="0"/>
                  </a:moveTo>
                  <a:lnTo>
                    <a:pt x="0" y="44030"/>
                  </a:lnTo>
                  <a:lnTo>
                    <a:pt x="0" y="332232"/>
                  </a:lnTo>
                  <a:lnTo>
                    <a:pt x="307517" y="261874"/>
                  </a:lnTo>
                  <a:lnTo>
                    <a:pt x="307517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24387" y="6303264"/>
              <a:ext cx="88391" cy="1813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08563" y="6304788"/>
              <a:ext cx="88391" cy="179831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55791" y="690372"/>
            <a:ext cx="280415" cy="128015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654078" y="810454"/>
            <a:ext cx="48564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30" dirty="0">
                <a:solidFill>
                  <a:srgbClr val="003CA4"/>
                </a:solidFill>
                <a:latin typeface="Times New Roman"/>
                <a:cs typeface="Times New Roman"/>
              </a:rPr>
              <a:t>Z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-49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180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spc="28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495" dirty="0">
                <a:solidFill>
                  <a:srgbClr val="003CA4"/>
                </a:solidFill>
                <a:latin typeface="Times New Roman"/>
                <a:cs typeface="Times New Roman"/>
              </a:rPr>
              <a:t>W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-53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31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30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37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505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p</a:t>
            </a:r>
            <a:r>
              <a:rPr sz="3600" spc="-55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345" dirty="0">
                <a:solidFill>
                  <a:srgbClr val="003CA4"/>
                </a:solidFill>
                <a:latin typeface="Times New Roman"/>
                <a:cs typeface="Times New Roman"/>
              </a:rPr>
              <a:t>p</a:t>
            </a:r>
            <a:r>
              <a:rPr sz="3600" spc="180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spc="295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spc="37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10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3600" spc="285" dirty="0">
                <a:solidFill>
                  <a:srgbClr val="003CA4"/>
                </a:solidFill>
                <a:latin typeface="Times New Roman"/>
                <a:cs typeface="Times New Roman"/>
              </a:rPr>
              <a:t>h</a:t>
            </a:r>
            <a:r>
              <a:rPr sz="3600" spc="39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2626" y="3979895"/>
            <a:ext cx="184975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390" marR="5080" indent="-314325">
              <a:lnSpc>
                <a:spcPct val="100000"/>
              </a:lnSpc>
              <a:spcBef>
                <a:spcPts val="100"/>
              </a:spcBef>
            </a:pPr>
            <a:r>
              <a:rPr sz="2000" b="1" spc="-45" dirty="0">
                <a:solidFill>
                  <a:srgbClr val="003CA4"/>
                </a:solidFill>
                <a:latin typeface="Arial"/>
                <a:cs typeface="Arial"/>
              </a:rPr>
              <a:t>D</a:t>
            </a:r>
            <a:r>
              <a:rPr sz="2000" b="1" spc="-50" dirty="0">
                <a:solidFill>
                  <a:srgbClr val="003CA4"/>
                </a:solidFill>
                <a:latin typeface="Arial"/>
                <a:cs typeface="Arial"/>
              </a:rPr>
              <a:t>ecreas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spc="-13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3CA4"/>
                </a:solidFill>
                <a:latin typeface="Arial"/>
                <a:cs typeface="Arial"/>
              </a:rPr>
              <a:t>w</a:t>
            </a:r>
            <a:r>
              <a:rPr sz="2000" b="1" spc="-60" dirty="0">
                <a:solidFill>
                  <a:srgbClr val="003CA4"/>
                </a:solidFill>
                <a:latin typeface="Arial"/>
                <a:cs typeface="Arial"/>
              </a:rPr>
              <a:t>a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e  </a:t>
            </a:r>
            <a:r>
              <a:rPr sz="2000" b="1" spc="-60" dirty="0">
                <a:solidFill>
                  <a:srgbClr val="003CA4"/>
                </a:solidFill>
                <a:latin typeface="Arial"/>
                <a:cs typeface="Arial"/>
              </a:rPr>
              <a:t>generated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2711" y="3874008"/>
            <a:ext cx="2290445" cy="0"/>
          </a:xfrm>
          <a:custGeom>
            <a:avLst/>
            <a:gdLst/>
            <a:ahLst/>
            <a:cxnLst/>
            <a:rect l="l" t="t" r="r" b="b"/>
            <a:pathLst>
              <a:path w="2290445">
                <a:moveTo>
                  <a:pt x="0" y="0"/>
                </a:moveTo>
                <a:lnTo>
                  <a:pt x="2290102" y="0"/>
                </a:lnTo>
              </a:path>
            </a:pathLst>
          </a:custGeom>
          <a:ln w="12192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642819" y="3979895"/>
            <a:ext cx="174180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8455" marR="5080" indent="-326390">
              <a:lnSpc>
                <a:spcPct val="100000"/>
              </a:lnSpc>
              <a:spcBef>
                <a:spcPts val="100"/>
              </a:spcBef>
            </a:pPr>
            <a:r>
              <a:rPr sz="2000" b="1" spc="-65" dirty="0">
                <a:solidFill>
                  <a:srgbClr val="003CA4"/>
                </a:solidFill>
                <a:latin typeface="Arial"/>
                <a:cs typeface="Arial"/>
              </a:rPr>
              <a:t>I</a:t>
            </a:r>
            <a:r>
              <a:rPr sz="2000" b="1" spc="-60" dirty="0">
                <a:solidFill>
                  <a:srgbClr val="003CA4"/>
                </a:solidFill>
                <a:latin typeface="Arial"/>
                <a:cs typeface="Arial"/>
              </a:rPr>
              <a:t>ncreas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spc="-12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03CA4"/>
                </a:solidFill>
                <a:latin typeface="Arial"/>
                <a:cs typeface="Arial"/>
              </a:rPr>
              <a:t>w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a</a:t>
            </a:r>
            <a:r>
              <a:rPr sz="2000" b="1" spc="-60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e  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diversion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80232" y="3874008"/>
            <a:ext cx="2290445" cy="0"/>
          </a:xfrm>
          <a:custGeom>
            <a:avLst/>
            <a:gdLst/>
            <a:ahLst/>
            <a:cxnLst/>
            <a:rect l="l" t="t" r="r" b="b"/>
            <a:pathLst>
              <a:path w="2290445">
                <a:moveTo>
                  <a:pt x="0" y="0"/>
                </a:moveTo>
                <a:lnTo>
                  <a:pt x="2290102" y="0"/>
                </a:lnTo>
              </a:path>
            </a:pathLst>
          </a:custGeom>
          <a:ln w="12192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936746" y="3979895"/>
            <a:ext cx="128587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0"/>
              </a:spcBef>
            </a:pPr>
            <a:r>
              <a:rPr sz="2000" b="1" spc="-180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rac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k</a:t>
            </a:r>
            <a:r>
              <a:rPr sz="2000" b="1" spc="-16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GHG  </a:t>
            </a:r>
            <a:r>
              <a:rPr sz="2000" b="1" spc="-90" dirty="0">
                <a:solidFill>
                  <a:srgbClr val="003CA4"/>
                </a:solidFill>
                <a:latin typeface="Arial"/>
                <a:cs typeface="Arial"/>
              </a:rPr>
              <a:t>emissions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93179" y="3874008"/>
            <a:ext cx="2290445" cy="0"/>
          </a:xfrm>
          <a:custGeom>
            <a:avLst/>
            <a:gdLst/>
            <a:ahLst/>
            <a:cxnLst/>
            <a:rect l="l" t="t" r="r" b="b"/>
            <a:pathLst>
              <a:path w="2290445">
                <a:moveTo>
                  <a:pt x="0" y="0"/>
                </a:moveTo>
                <a:lnTo>
                  <a:pt x="2290102" y="0"/>
                </a:lnTo>
              </a:path>
            </a:pathLst>
          </a:custGeom>
          <a:ln w="12192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875519" y="2371356"/>
            <a:ext cx="1351786" cy="135177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2291" y="2363723"/>
            <a:ext cx="1351775" cy="1351787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9585465" y="3973530"/>
            <a:ext cx="190246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9095">
              <a:lnSpc>
                <a:spcPct val="100000"/>
              </a:lnSpc>
              <a:spcBef>
                <a:spcPts val="100"/>
              </a:spcBef>
            </a:pPr>
            <a:r>
              <a:rPr sz="2000" b="1" spc="-40" dirty="0">
                <a:solidFill>
                  <a:srgbClr val="003CA4"/>
                </a:solidFill>
                <a:latin typeface="Arial"/>
                <a:cs typeface="Arial"/>
              </a:rPr>
              <a:t>Phase 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out 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95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i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ng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l</a:t>
            </a:r>
            <a:r>
              <a:rPr sz="2000" b="1" spc="145" dirty="0">
                <a:solidFill>
                  <a:srgbClr val="003CA4"/>
                </a:solidFill>
                <a:latin typeface="Arial"/>
                <a:cs typeface="Arial"/>
              </a:rPr>
              <a:t>e-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u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i</a:t>
            </a:r>
            <a:r>
              <a:rPr sz="2000" b="1" spc="-95" dirty="0">
                <a:solidFill>
                  <a:srgbClr val="003CA4"/>
                </a:solidFill>
                <a:latin typeface="Arial"/>
                <a:cs typeface="Arial"/>
              </a:rPr>
              <a:t>te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ms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410700" y="3867911"/>
            <a:ext cx="2290445" cy="0"/>
          </a:xfrm>
          <a:custGeom>
            <a:avLst/>
            <a:gdLst/>
            <a:ahLst/>
            <a:cxnLst/>
            <a:rect l="l" t="t" r="r" b="b"/>
            <a:pathLst>
              <a:path w="2290445">
                <a:moveTo>
                  <a:pt x="0" y="0"/>
                </a:moveTo>
                <a:lnTo>
                  <a:pt x="2290102" y="0"/>
                </a:lnTo>
              </a:path>
            </a:pathLst>
          </a:custGeom>
          <a:ln w="12192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862571" y="2363723"/>
            <a:ext cx="1351787" cy="1351787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383276" y="1559040"/>
            <a:ext cx="1381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35" dirty="0">
                <a:solidFill>
                  <a:srgbClr val="003CA4"/>
                </a:solidFill>
                <a:latin typeface="Times New Roman"/>
                <a:cs typeface="Times New Roman"/>
              </a:rPr>
              <a:t>P</a:t>
            </a:r>
            <a:r>
              <a:rPr sz="2000" spc="17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2000" spc="30" dirty="0">
                <a:solidFill>
                  <a:srgbClr val="003CA4"/>
                </a:solidFill>
                <a:latin typeface="Times New Roman"/>
                <a:cs typeface="Times New Roman"/>
              </a:rPr>
              <a:t>l</a:t>
            </a:r>
            <a:r>
              <a:rPr sz="2000" spc="-1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2000" spc="7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2000" dirty="0">
                <a:solidFill>
                  <a:srgbClr val="003CA4"/>
                </a:solidFill>
                <a:latin typeface="Times New Roman"/>
                <a:cs typeface="Times New Roman"/>
              </a:rPr>
              <a:t>y</a:t>
            </a:r>
            <a:r>
              <a:rPr sz="2000" spc="-15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2000" spc="-285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2000" spc="100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20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2000" spc="-30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2000" spc="20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8100" y="2369820"/>
            <a:ext cx="1353311" cy="13517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311128" y="6303264"/>
            <a:ext cx="488950" cy="181610"/>
            <a:chOff x="11311128" y="6303264"/>
            <a:chExt cx="488950" cy="1816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11128" y="6304788"/>
              <a:ext cx="96011" cy="1767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25428" y="6303264"/>
              <a:ext cx="88390" cy="181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1252" y="6304788"/>
              <a:ext cx="150875" cy="1779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22609" y="6304793"/>
              <a:ext cx="77393" cy="17672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0916411" y="6304788"/>
            <a:ext cx="368935" cy="178435"/>
            <a:chOff x="10916411" y="6304788"/>
            <a:chExt cx="368935" cy="17843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16411" y="6304788"/>
              <a:ext cx="96011" cy="1767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36807" y="6304788"/>
              <a:ext cx="149351" cy="1779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05966" y="6304793"/>
              <a:ext cx="78930" cy="17672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556747" y="6234680"/>
            <a:ext cx="307975" cy="381000"/>
            <a:chOff x="10556747" y="6234680"/>
            <a:chExt cx="307975" cy="381000"/>
          </a:xfrm>
        </p:grpSpPr>
        <p:sp>
          <p:nvSpPr>
            <p:cNvPr id="13" name="object 13"/>
            <p:cNvSpPr/>
            <p:nvPr/>
          </p:nvSpPr>
          <p:spPr>
            <a:xfrm>
              <a:off x="10637519" y="6496809"/>
              <a:ext cx="227329" cy="118745"/>
            </a:xfrm>
            <a:custGeom>
              <a:avLst/>
              <a:gdLst/>
              <a:ahLst/>
              <a:cxnLst/>
              <a:rect l="l" t="t" r="r" b="b"/>
              <a:pathLst>
                <a:path w="227329" h="118745">
                  <a:moveTo>
                    <a:pt x="226949" y="0"/>
                  </a:moveTo>
                  <a:lnTo>
                    <a:pt x="0" y="51701"/>
                  </a:lnTo>
                  <a:lnTo>
                    <a:pt x="0" y="118376"/>
                  </a:lnTo>
                  <a:lnTo>
                    <a:pt x="226949" y="10668"/>
                  </a:lnTo>
                  <a:lnTo>
                    <a:pt x="226949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556747" y="6234680"/>
              <a:ext cx="307975" cy="332740"/>
            </a:xfrm>
            <a:custGeom>
              <a:avLst/>
              <a:gdLst/>
              <a:ahLst/>
              <a:cxnLst/>
              <a:rect l="l" t="t" r="r" b="b"/>
              <a:pathLst>
                <a:path w="307975" h="332740">
                  <a:moveTo>
                    <a:pt x="307517" y="0"/>
                  </a:moveTo>
                  <a:lnTo>
                    <a:pt x="0" y="44030"/>
                  </a:lnTo>
                  <a:lnTo>
                    <a:pt x="0" y="332232"/>
                  </a:lnTo>
                  <a:lnTo>
                    <a:pt x="307517" y="261874"/>
                  </a:lnTo>
                  <a:lnTo>
                    <a:pt x="307517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24387" y="6303264"/>
              <a:ext cx="88391" cy="1813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08563" y="6304788"/>
              <a:ext cx="88391" cy="179831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55791" y="690372"/>
            <a:ext cx="280415" cy="128015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654078" y="810454"/>
            <a:ext cx="48564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30" dirty="0">
                <a:solidFill>
                  <a:srgbClr val="003CA4"/>
                </a:solidFill>
                <a:latin typeface="Times New Roman"/>
                <a:cs typeface="Times New Roman"/>
              </a:rPr>
              <a:t>Z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-49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180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spc="28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495" dirty="0">
                <a:solidFill>
                  <a:srgbClr val="003CA4"/>
                </a:solidFill>
                <a:latin typeface="Times New Roman"/>
                <a:cs typeface="Times New Roman"/>
              </a:rPr>
              <a:t>W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-53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31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30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37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505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p</a:t>
            </a:r>
            <a:r>
              <a:rPr sz="3600" spc="-555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345" dirty="0">
                <a:solidFill>
                  <a:srgbClr val="003CA4"/>
                </a:solidFill>
                <a:latin typeface="Times New Roman"/>
                <a:cs typeface="Times New Roman"/>
              </a:rPr>
              <a:t>p</a:t>
            </a:r>
            <a:r>
              <a:rPr sz="3600" spc="180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spc="295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spc="37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10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3600" spc="285" dirty="0">
                <a:solidFill>
                  <a:srgbClr val="003CA4"/>
                </a:solidFill>
                <a:latin typeface="Times New Roman"/>
                <a:cs typeface="Times New Roman"/>
              </a:rPr>
              <a:t>h</a:t>
            </a:r>
            <a:r>
              <a:rPr sz="3600" spc="39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9021" y="3979895"/>
            <a:ext cx="233934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  <a:tab pos="946785" algn="l"/>
              </a:tabLst>
            </a:pP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25%	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reduction </a:t>
            </a:r>
            <a:r>
              <a:rPr sz="2000" b="1" spc="-9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p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r</a:t>
            </a:r>
            <a:r>
              <a:rPr sz="2000" b="1" spc="-16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cap</a:t>
            </a:r>
            <a:r>
              <a:rPr sz="2000" b="1" spc="-80" dirty="0">
                <a:solidFill>
                  <a:srgbClr val="003CA4"/>
                </a:solidFill>
                <a:latin typeface="Arial"/>
                <a:cs typeface="Arial"/>
              </a:rPr>
              <a:t>i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a </a:t>
            </a:r>
            <a:r>
              <a:rPr sz="2000" b="1" spc="-27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f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rom 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FY</a:t>
            </a:r>
            <a:r>
              <a:rPr sz="2000" b="1" spc="-114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2015/16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levels </a:t>
            </a:r>
            <a:r>
              <a:rPr sz="2000" b="1" spc="-54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b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y</a:t>
            </a:r>
            <a:r>
              <a:rPr sz="2000" b="1" spc="-14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2025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9021" y="5503895"/>
            <a:ext cx="233934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  <a:tab pos="946785" algn="l"/>
              </a:tabLst>
            </a:pP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50%	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reduction </a:t>
            </a:r>
            <a:r>
              <a:rPr sz="2000" b="1" spc="-9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p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r</a:t>
            </a:r>
            <a:r>
              <a:rPr sz="2000" b="1" spc="-16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cap</a:t>
            </a:r>
            <a:r>
              <a:rPr sz="2000" b="1" spc="-80" dirty="0">
                <a:solidFill>
                  <a:srgbClr val="003CA4"/>
                </a:solidFill>
                <a:latin typeface="Arial"/>
                <a:cs typeface="Arial"/>
              </a:rPr>
              <a:t>i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a </a:t>
            </a:r>
            <a:r>
              <a:rPr sz="2000" b="1" spc="-27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f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rom 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FY</a:t>
            </a:r>
            <a:r>
              <a:rPr sz="2000" b="1" spc="-114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2015/16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levels </a:t>
            </a:r>
            <a:r>
              <a:rPr sz="2000" b="1" spc="-54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b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y</a:t>
            </a:r>
            <a:r>
              <a:rPr sz="2000" b="1" spc="-14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2030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2711" y="3874008"/>
            <a:ext cx="2290445" cy="0"/>
          </a:xfrm>
          <a:custGeom>
            <a:avLst/>
            <a:gdLst/>
            <a:ahLst/>
            <a:cxnLst/>
            <a:rect l="l" t="t" r="r" b="b"/>
            <a:pathLst>
              <a:path w="2290445">
                <a:moveTo>
                  <a:pt x="0" y="0"/>
                </a:moveTo>
                <a:lnTo>
                  <a:pt x="2290102" y="0"/>
                </a:lnTo>
              </a:path>
            </a:pathLst>
          </a:custGeom>
          <a:ln w="12192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731528" y="3978625"/>
            <a:ext cx="153924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ctr">
              <a:lnSpc>
                <a:spcPct val="100000"/>
              </a:lnSpc>
              <a:spcBef>
                <a:spcPts val="100"/>
              </a:spcBef>
            </a:pP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D</a:t>
            </a:r>
            <a:r>
              <a:rPr sz="2000" b="1" spc="-80" dirty="0">
                <a:solidFill>
                  <a:srgbClr val="003CA4"/>
                </a:solidFill>
                <a:latin typeface="Arial"/>
                <a:cs typeface="Arial"/>
              </a:rPr>
              <a:t>i</a:t>
            </a:r>
            <a:r>
              <a:rPr sz="2000" b="1" spc="-95" dirty="0">
                <a:solidFill>
                  <a:srgbClr val="003CA4"/>
                </a:solidFill>
                <a:latin typeface="Arial"/>
                <a:cs typeface="Arial"/>
              </a:rPr>
              <a:t>v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er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2000" b="1" spc="-13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90%</a:t>
            </a:r>
            <a:r>
              <a:rPr sz="2000" b="1" spc="-6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of  </a:t>
            </a:r>
            <a:r>
              <a:rPr sz="2000" b="1" spc="-35" dirty="0">
                <a:solidFill>
                  <a:srgbClr val="003CA4"/>
                </a:solidFill>
                <a:latin typeface="Arial"/>
                <a:cs typeface="Arial"/>
              </a:rPr>
              <a:t>w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as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f</a:t>
            </a:r>
            <a:r>
              <a:rPr sz="2000" b="1" spc="-125" dirty="0">
                <a:solidFill>
                  <a:srgbClr val="003CA4"/>
                </a:solidFill>
                <a:latin typeface="Arial"/>
                <a:cs typeface="Arial"/>
              </a:rPr>
              <a:t>r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o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m  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landfills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80232" y="3874008"/>
            <a:ext cx="2290445" cy="0"/>
          </a:xfrm>
          <a:custGeom>
            <a:avLst/>
            <a:gdLst/>
            <a:ahLst/>
            <a:cxnLst/>
            <a:rect l="l" t="t" r="r" b="b"/>
            <a:pathLst>
              <a:path w="2290445">
                <a:moveTo>
                  <a:pt x="0" y="0"/>
                </a:moveTo>
                <a:lnTo>
                  <a:pt x="2290102" y="0"/>
                </a:lnTo>
              </a:path>
            </a:pathLst>
          </a:custGeom>
          <a:ln w="12192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461204" y="3979895"/>
            <a:ext cx="212915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2605">
              <a:lnSpc>
                <a:spcPct val="100000"/>
              </a:lnSpc>
              <a:spcBef>
                <a:spcPts val="100"/>
              </a:spcBef>
            </a:pPr>
            <a:r>
              <a:rPr sz="2000" b="1" spc="-45" dirty="0">
                <a:solidFill>
                  <a:srgbClr val="003CA4"/>
                </a:solidFill>
                <a:latin typeface="Arial"/>
                <a:cs typeface="Arial"/>
              </a:rPr>
              <a:t>Zero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GHG </a:t>
            </a:r>
            <a:r>
              <a:rPr sz="2000" b="1" spc="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95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mi</a:t>
            </a:r>
            <a:r>
              <a:rPr sz="2000" b="1" spc="-95" dirty="0">
                <a:solidFill>
                  <a:srgbClr val="003CA4"/>
                </a:solidFill>
                <a:latin typeface="Arial"/>
                <a:cs typeface="Arial"/>
              </a:rPr>
              <a:t>ss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i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o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2000" b="1" spc="-14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b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y</a:t>
            </a:r>
            <a:r>
              <a:rPr sz="2000" b="1" spc="-114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2050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93179" y="3874008"/>
            <a:ext cx="2290445" cy="0"/>
          </a:xfrm>
          <a:custGeom>
            <a:avLst/>
            <a:gdLst/>
            <a:ahLst/>
            <a:cxnLst/>
            <a:rect l="l" t="t" r="r" b="b"/>
            <a:pathLst>
              <a:path w="2290445">
                <a:moveTo>
                  <a:pt x="0" y="0"/>
                </a:moveTo>
                <a:lnTo>
                  <a:pt x="2290102" y="0"/>
                </a:lnTo>
              </a:path>
            </a:pathLst>
          </a:custGeom>
          <a:ln w="12192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875519" y="2371356"/>
            <a:ext cx="1351786" cy="135177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2291" y="2363723"/>
            <a:ext cx="1351775" cy="135178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9424110" y="3973530"/>
            <a:ext cx="225996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295" marR="204470" algn="ctr">
              <a:lnSpc>
                <a:spcPct val="100000"/>
              </a:lnSpc>
              <a:spcBef>
                <a:spcPts val="100"/>
              </a:spcBef>
            </a:pP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C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o</a:t>
            </a:r>
            <a:r>
              <a:rPr sz="2000" b="1" spc="-80" dirty="0">
                <a:solidFill>
                  <a:srgbClr val="003CA4"/>
                </a:solidFill>
                <a:latin typeface="Arial"/>
                <a:cs typeface="Arial"/>
              </a:rPr>
              <a:t>m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p</a:t>
            </a:r>
            <a:r>
              <a:rPr sz="2000" b="1" spc="-80" dirty="0">
                <a:solidFill>
                  <a:srgbClr val="003CA4"/>
                </a:solidFill>
                <a:latin typeface="Arial"/>
                <a:cs typeface="Arial"/>
              </a:rPr>
              <a:t>l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spc="-15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60" dirty="0">
                <a:solidFill>
                  <a:srgbClr val="003CA4"/>
                </a:solidFill>
                <a:latin typeface="Arial"/>
                <a:cs typeface="Arial"/>
              </a:rPr>
              <a:t>p</a:t>
            </a:r>
            <a:r>
              <a:rPr sz="2000" b="1" spc="-65" dirty="0">
                <a:solidFill>
                  <a:srgbClr val="003CA4"/>
                </a:solidFill>
                <a:latin typeface="Arial"/>
                <a:cs typeface="Arial"/>
              </a:rPr>
              <a:t>h</a:t>
            </a:r>
            <a:r>
              <a:rPr sz="2000" b="1" spc="-60" dirty="0">
                <a:solidFill>
                  <a:srgbClr val="003CA4"/>
                </a:solidFill>
                <a:latin typeface="Arial"/>
                <a:cs typeface="Arial"/>
              </a:rPr>
              <a:t>ase  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ou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t</a:t>
            </a:r>
            <a:r>
              <a:rPr sz="2000" b="1" spc="-13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10" dirty="0">
                <a:solidFill>
                  <a:srgbClr val="003CA4"/>
                </a:solidFill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2000" b="1" spc="-95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i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ng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l</a:t>
            </a:r>
            <a:r>
              <a:rPr sz="2000" b="1" spc="145" dirty="0">
                <a:solidFill>
                  <a:srgbClr val="003CA4"/>
                </a:solidFill>
                <a:latin typeface="Arial"/>
                <a:cs typeface="Arial"/>
              </a:rPr>
              <a:t>e-</a:t>
            </a:r>
            <a:r>
              <a:rPr sz="2000" b="1" spc="-75" dirty="0">
                <a:solidFill>
                  <a:srgbClr val="003CA4"/>
                </a:solidFill>
                <a:latin typeface="Arial"/>
                <a:cs typeface="Arial"/>
              </a:rPr>
              <a:t>u</a:t>
            </a:r>
            <a:r>
              <a:rPr sz="2000" b="1" spc="-70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e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i</a:t>
            </a:r>
            <a:r>
              <a:rPr sz="2000" b="1" spc="-95" dirty="0">
                <a:solidFill>
                  <a:srgbClr val="003CA4"/>
                </a:solidFill>
                <a:latin typeface="Arial"/>
                <a:cs typeface="Arial"/>
              </a:rPr>
              <a:t>te</a:t>
            </a:r>
            <a:r>
              <a:rPr sz="2000" b="1" spc="-105" dirty="0">
                <a:solidFill>
                  <a:srgbClr val="003CA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2000" b="1" spc="-10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000" b="1" spc="-85" dirty="0">
                <a:solidFill>
                  <a:srgbClr val="003CA4"/>
                </a:solidFill>
                <a:latin typeface="Arial"/>
                <a:cs typeface="Arial"/>
              </a:rPr>
              <a:t>b</a:t>
            </a:r>
            <a:r>
              <a:rPr sz="2000" b="1" dirty="0">
                <a:solidFill>
                  <a:srgbClr val="003CA4"/>
                </a:solidFill>
                <a:latin typeface="Arial"/>
                <a:cs typeface="Arial"/>
              </a:rPr>
              <a:t>y  2023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410700" y="3867911"/>
            <a:ext cx="2290445" cy="0"/>
          </a:xfrm>
          <a:custGeom>
            <a:avLst/>
            <a:gdLst/>
            <a:ahLst/>
            <a:cxnLst/>
            <a:rect l="l" t="t" r="r" b="b"/>
            <a:pathLst>
              <a:path w="2290445">
                <a:moveTo>
                  <a:pt x="0" y="0"/>
                </a:moveTo>
                <a:lnTo>
                  <a:pt x="2290102" y="0"/>
                </a:lnTo>
              </a:path>
            </a:pathLst>
          </a:custGeom>
          <a:ln w="12192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862571" y="2363723"/>
            <a:ext cx="1351787" cy="1351787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383276" y="1559040"/>
            <a:ext cx="13970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35" dirty="0">
                <a:solidFill>
                  <a:srgbClr val="003CA4"/>
                </a:solidFill>
                <a:latin typeface="Times New Roman"/>
                <a:cs typeface="Times New Roman"/>
              </a:rPr>
              <a:t>P</a:t>
            </a:r>
            <a:r>
              <a:rPr sz="2000" spc="17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2000" spc="30" dirty="0">
                <a:solidFill>
                  <a:srgbClr val="003CA4"/>
                </a:solidFill>
                <a:latin typeface="Times New Roman"/>
                <a:cs typeface="Times New Roman"/>
              </a:rPr>
              <a:t>l</a:t>
            </a:r>
            <a:r>
              <a:rPr sz="2000" spc="-1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2000" spc="70" dirty="0">
                <a:solidFill>
                  <a:srgbClr val="003CA4"/>
                </a:solidFill>
                <a:latin typeface="Times New Roman"/>
                <a:cs typeface="Times New Roman"/>
              </a:rPr>
              <a:t>c</a:t>
            </a:r>
            <a:r>
              <a:rPr sz="2000" dirty="0">
                <a:solidFill>
                  <a:srgbClr val="003CA4"/>
                </a:solidFill>
                <a:latin typeface="Times New Roman"/>
                <a:cs typeface="Times New Roman"/>
              </a:rPr>
              <a:t>y</a:t>
            </a:r>
            <a:r>
              <a:rPr sz="2000" spc="-4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2000" spc="-165" dirty="0">
                <a:solidFill>
                  <a:srgbClr val="003CA4"/>
                </a:solidFill>
                <a:latin typeface="Times New Roman"/>
                <a:cs typeface="Times New Roman"/>
              </a:rPr>
              <a:t>G</a:t>
            </a:r>
            <a:r>
              <a:rPr sz="2000" spc="17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200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2000" spc="-31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2000" spc="30" dirty="0">
                <a:solidFill>
                  <a:srgbClr val="003CA4"/>
                </a:solidFill>
                <a:latin typeface="Times New Roman"/>
                <a:cs typeface="Times New Roman"/>
              </a:rPr>
              <a:t>l</a:t>
            </a:r>
            <a:r>
              <a:rPr sz="2000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391" y="810454"/>
            <a:ext cx="7204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1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-135" dirty="0">
                <a:solidFill>
                  <a:srgbClr val="003CA4"/>
                </a:solidFill>
                <a:latin typeface="Times New Roman"/>
                <a:cs typeface="Times New Roman"/>
              </a:rPr>
              <a:t>y</a:t>
            </a:r>
            <a:r>
              <a:rPr sz="3600" spc="15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150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spc="23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50" dirty="0">
                <a:solidFill>
                  <a:srgbClr val="003CA4"/>
                </a:solidFill>
                <a:latin typeface="Times New Roman"/>
                <a:cs typeface="Times New Roman"/>
              </a:rPr>
              <a:t>m</a:t>
            </a:r>
            <a:r>
              <a:rPr sz="3600" spc="-120" dirty="0">
                <a:solidFill>
                  <a:srgbClr val="003CA4"/>
                </a:solidFill>
                <a:latin typeface="Times New Roman"/>
                <a:cs typeface="Times New Roman"/>
              </a:rPr>
              <a:t>w</a:t>
            </a:r>
            <a:r>
              <a:rPr sz="3600" spc="-15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165" dirty="0">
                <a:solidFill>
                  <a:srgbClr val="003CA4"/>
                </a:solidFill>
                <a:latin typeface="Times New Roman"/>
                <a:cs typeface="Times New Roman"/>
              </a:rPr>
              <a:t>d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9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46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-110" dirty="0">
                <a:solidFill>
                  <a:srgbClr val="003CA4"/>
                </a:solidFill>
                <a:latin typeface="Times New Roman"/>
                <a:cs typeface="Times New Roman"/>
              </a:rPr>
              <a:t>f</a:t>
            </a:r>
            <a:r>
              <a:rPr sz="3600" spc="-145" dirty="0">
                <a:solidFill>
                  <a:srgbClr val="003CA4"/>
                </a:solidFill>
                <a:latin typeface="Times New Roman"/>
                <a:cs typeface="Times New Roman"/>
              </a:rPr>
              <a:t>f</a:t>
            </a:r>
            <a:r>
              <a:rPr sz="3600" spc="14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spc="105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spc="18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spc="15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:</a:t>
            </a:r>
            <a:r>
              <a:rPr sz="3600" spc="-40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655" dirty="0">
                <a:solidFill>
                  <a:srgbClr val="003CA4"/>
                </a:solidFill>
                <a:latin typeface="Times New Roman"/>
                <a:cs typeface="Times New Roman"/>
              </a:rPr>
              <a:t>W</a:t>
            </a:r>
            <a:r>
              <a:rPr sz="3600" spc="21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15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150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9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465" dirty="0">
                <a:solidFill>
                  <a:srgbClr val="003CA4"/>
                </a:solidFill>
                <a:latin typeface="Times New Roman"/>
                <a:cs typeface="Times New Roman"/>
              </a:rPr>
              <a:t>G</a:t>
            </a:r>
            <a:r>
              <a:rPr sz="3600" spc="23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130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r>
              <a:rPr sz="3600" spc="23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-15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spc="210" dirty="0">
                <a:solidFill>
                  <a:srgbClr val="003CA4"/>
                </a:solidFill>
                <a:latin typeface="Times New Roman"/>
                <a:cs typeface="Times New Roman"/>
              </a:rPr>
              <a:t>a</a:t>
            </a:r>
            <a:r>
              <a:rPr sz="3600" spc="18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spc="-15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14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808988"/>
            <a:ext cx="9311627" cy="48447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391" y="810454"/>
            <a:ext cx="5613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1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-135" dirty="0">
                <a:solidFill>
                  <a:srgbClr val="003CA4"/>
                </a:solidFill>
                <a:latin typeface="Times New Roman"/>
                <a:cs typeface="Times New Roman"/>
              </a:rPr>
              <a:t>y</a:t>
            </a:r>
            <a:r>
              <a:rPr sz="3600" spc="15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150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spc="23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50" dirty="0">
                <a:solidFill>
                  <a:srgbClr val="003CA4"/>
                </a:solidFill>
                <a:latin typeface="Times New Roman"/>
                <a:cs typeface="Times New Roman"/>
              </a:rPr>
              <a:t>m</a:t>
            </a:r>
            <a:r>
              <a:rPr sz="3600" spc="-120" dirty="0">
                <a:solidFill>
                  <a:srgbClr val="003CA4"/>
                </a:solidFill>
                <a:latin typeface="Times New Roman"/>
                <a:cs typeface="Times New Roman"/>
              </a:rPr>
              <a:t>w</a:t>
            </a:r>
            <a:r>
              <a:rPr sz="3600" spc="-15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165" dirty="0">
                <a:solidFill>
                  <a:srgbClr val="003CA4"/>
                </a:solidFill>
                <a:latin typeface="Times New Roman"/>
                <a:cs typeface="Times New Roman"/>
              </a:rPr>
              <a:t>d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9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46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-110" dirty="0">
                <a:solidFill>
                  <a:srgbClr val="003CA4"/>
                </a:solidFill>
                <a:latin typeface="Times New Roman"/>
                <a:cs typeface="Times New Roman"/>
              </a:rPr>
              <a:t>f</a:t>
            </a:r>
            <a:r>
              <a:rPr sz="3600" spc="-145" dirty="0">
                <a:solidFill>
                  <a:srgbClr val="003CA4"/>
                </a:solidFill>
                <a:latin typeface="Times New Roman"/>
                <a:cs typeface="Times New Roman"/>
              </a:rPr>
              <a:t>f</a:t>
            </a:r>
            <a:r>
              <a:rPr sz="3600" spc="14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spc="105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spc="185" dirty="0">
                <a:solidFill>
                  <a:srgbClr val="003CA4"/>
                </a:solidFill>
                <a:latin typeface="Times New Roman"/>
                <a:cs typeface="Times New Roman"/>
              </a:rPr>
              <a:t>t</a:t>
            </a:r>
            <a:r>
              <a:rPr sz="3600" spc="15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:</a:t>
            </a:r>
            <a:r>
              <a:rPr sz="3600" spc="-400" dirty="0">
                <a:solidFill>
                  <a:srgbClr val="003CA4"/>
                </a:solidFill>
                <a:latin typeface="Times New Roman"/>
                <a:cs typeface="Times New Roman"/>
              </a:rPr>
              <a:t> </a:t>
            </a:r>
            <a:r>
              <a:rPr sz="3600" spc="-430" dirty="0">
                <a:solidFill>
                  <a:srgbClr val="003CA4"/>
                </a:solidFill>
                <a:latin typeface="Times New Roman"/>
                <a:cs typeface="Times New Roman"/>
              </a:rPr>
              <a:t>D</a:t>
            </a:r>
            <a:r>
              <a:rPr sz="3600" spc="-15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-180" dirty="0">
                <a:solidFill>
                  <a:srgbClr val="003CA4"/>
                </a:solidFill>
                <a:latin typeface="Times New Roman"/>
                <a:cs typeface="Times New Roman"/>
              </a:rPr>
              <a:t>v</a:t>
            </a:r>
            <a:r>
              <a:rPr sz="3600" spc="235" dirty="0">
                <a:solidFill>
                  <a:srgbClr val="003CA4"/>
                </a:solidFill>
                <a:latin typeface="Times New Roman"/>
                <a:cs typeface="Times New Roman"/>
              </a:rPr>
              <a:t>e</a:t>
            </a:r>
            <a:r>
              <a:rPr sz="3600" spc="25" dirty="0">
                <a:solidFill>
                  <a:srgbClr val="003CA4"/>
                </a:solidFill>
                <a:latin typeface="Times New Roman"/>
                <a:cs typeface="Times New Roman"/>
              </a:rPr>
              <a:t>r</a:t>
            </a:r>
            <a:r>
              <a:rPr sz="3600" spc="155" dirty="0">
                <a:solidFill>
                  <a:srgbClr val="003CA4"/>
                </a:solidFill>
                <a:latin typeface="Times New Roman"/>
                <a:cs typeface="Times New Roman"/>
              </a:rPr>
              <a:t>s</a:t>
            </a:r>
            <a:r>
              <a:rPr sz="3600" spc="-150" dirty="0">
                <a:solidFill>
                  <a:srgbClr val="003CA4"/>
                </a:solidFill>
                <a:latin typeface="Times New Roman"/>
                <a:cs typeface="Times New Roman"/>
              </a:rPr>
              <a:t>i</a:t>
            </a:r>
            <a:r>
              <a:rPr sz="3600" spc="140" dirty="0">
                <a:solidFill>
                  <a:srgbClr val="003CA4"/>
                </a:solidFill>
                <a:latin typeface="Times New Roman"/>
                <a:cs typeface="Times New Roman"/>
              </a:rPr>
              <a:t>o</a:t>
            </a:r>
            <a:r>
              <a:rPr sz="3600" dirty="0">
                <a:solidFill>
                  <a:srgbClr val="003CA4"/>
                </a:solidFill>
                <a:latin typeface="Times New Roman"/>
                <a:cs typeface="Times New Roman"/>
              </a:rPr>
              <a:t>n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586483"/>
            <a:ext cx="8823959" cy="50627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801</Words>
  <Application>Microsoft Office PowerPoint</Application>
  <PresentationFormat>Widescreen</PresentationFormat>
  <Paragraphs>153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RivCo Recycles Community Summit</vt:lpstr>
      <vt:lpstr>Welcome &amp; Introduction</vt:lpstr>
      <vt:lpstr>Carbon Neutrality Goal by 2025  UCR Sustainability Policies</vt:lpstr>
      <vt:lpstr>But what is Zero Waste?</vt:lpstr>
      <vt:lpstr>UC Definition - Zero Waste</vt:lpstr>
      <vt:lpstr>Ze ro Wa ste Ap proaches</vt:lpstr>
      <vt:lpstr>Ze ro Wa ste Ap proaches</vt:lpstr>
      <vt:lpstr>Systemwide Efforts: Waste Generation</vt:lpstr>
      <vt:lpstr>Systemwide Efforts: Diversion</vt:lpstr>
      <vt:lpstr>PowerPoint Presentation</vt:lpstr>
      <vt:lpstr>Summary of Single-use Plastic Policy Changes</vt:lpstr>
      <vt:lpstr>Systemwide Ed ucation and Enga gement</vt:lpstr>
      <vt:lpstr>UC Riverside’s  Zero Waste Efforts</vt:lpstr>
      <vt:lpstr>UCR Facilities Services</vt:lpstr>
      <vt:lpstr>UCR Dining Services</vt:lpstr>
      <vt:lpstr>UCR’s Zero Waste Progress: Waste Generation</vt:lpstr>
      <vt:lpstr>UCR’s Zero Waste Progress: Waste Diversion</vt:lpstr>
      <vt:lpstr>UCR COMPOST SITE</vt:lpstr>
      <vt:lpstr>Cleaning of the green waste</vt:lpstr>
      <vt:lpstr>PROCESSING OF THE  GREEN WASTE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Fabia Sanz</dc:creator>
  <cp:lastModifiedBy>Van Gordon, Tiffany</cp:lastModifiedBy>
  <cp:revision>1</cp:revision>
  <dcterms:created xsi:type="dcterms:W3CDTF">2021-11-18T16:05:35Z</dcterms:created>
  <dcterms:modified xsi:type="dcterms:W3CDTF">2021-11-18T16:06:14Z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2021-11-17T00:00:00Z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2021-11-18T00:00:00Z</vt:filetime>
  </property>
</Properties>
</file>