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91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69" r:id="rId14"/>
    <p:sldId id="278" r:id="rId15"/>
    <p:sldId id="284" r:id="rId16"/>
    <p:sldId id="292" r:id="rId17"/>
    <p:sldId id="28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0448A-BF65-4617-8656-C4BF18BAB91B}" v="4" dt="2021-07-07T20:51:50.331"/>
    <p1510:client id="{2E77435C-C62D-43DD-84F9-7E1EECF29AA2}" v="293" dt="2021-07-07T20:44:13.903"/>
    <p1510:client id="{8AB97F2D-B67C-9642-E2D8-2FAE0A7AF15B}" v="13" dt="2021-09-13T18:41:11.884"/>
    <p1510:client id="{95BAE1E7-70E8-4E57-9845-601444390AF7}" v="34" dt="2021-07-07T20:48:03.411"/>
    <p1510:client id="{A3D35699-DA47-4572-8C7D-8A658890920E}" v="172" dt="2021-06-30T23:41:2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Bin/Cart Delivery</a:t>
          </a:r>
        </a:p>
        <a:p>
          <a:r>
            <a:rPr lang="en-US" sz="1800">
              <a:solidFill>
                <a:schemeClr val="bg2"/>
              </a:solidFill>
            </a:rPr>
            <a:t>Residential Services</a:t>
          </a:r>
        </a:p>
        <a:p>
          <a:r>
            <a:rPr lang="en-US" sz="1800">
              <a:solidFill>
                <a:schemeClr val="bg2"/>
              </a:solidFill>
            </a:rPr>
            <a:t>Commercial Services</a:t>
          </a:r>
        </a:p>
        <a:p>
          <a:r>
            <a:rPr lang="en-US" sz="180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Education</a:t>
          </a:r>
        </a:p>
        <a:p>
          <a:r>
            <a:rPr lang="en-US" sz="1800">
              <a:solidFill>
                <a:schemeClr val="bg2"/>
              </a:solidFill>
            </a:rPr>
            <a:t>Workshops</a:t>
          </a:r>
        </a:p>
        <a:p>
          <a:r>
            <a:rPr lang="en-US" sz="1800">
              <a:solidFill>
                <a:schemeClr val="bg2"/>
              </a:solidFill>
            </a:rPr>
            <a:t>Online Media </a:t>
          </a:r>
        </a:p>
        <a:p>
          <a:r>
            <a:rPr lang="en-US" sz="180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r>
            <a:rPr lang="en-US"/>
            <a:t>1383 program overview for staff </a:t>
          </a:r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r>
            <a:rPr lang="en-US"/>
            <a:t>Waste Wise Champion Program </a:t>
          </a:r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Workshops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Online Media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audits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Right size your bin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Quotes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Oversees franchise haulers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Waivers</a:t>
          </a:r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1383 program overview for staff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reduction classes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Recycling basics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Wise Champion Program </a:t>
          </a:r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Audience:  Business and Multi-family covered by </a:t>
            </a:r>
            <a:r>
              <a:rPr lang="en-US" err="1"/>
              <a:t>AB1826</a:t>
            </a:r>
            <a:r>
              <a:rPr lang="en-US"/>
              <a:t> and </a:t>
            </a:r>
            <a:r>
              <a:rPr lang="en-US" err="1"/>
              <a:t>AB341</a:t>
            </a:r>
            <a:endParaRPr lang="en-US"/>
          </a:p>
          <a:p>
            <a:r>
              <a:rPr lang="en-US"/>
              <a:t>Speakers/Panel:  </a:t>
            </a:r>
            <a:r>
              <a:rPr lang="en-US" err="1"/>
              <a:t>RCDEH</a:t>
            </a:r>
            <a:r>
              <a:rPr lang="en-US"/>
              <a:t>, RCDWR,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this rollout is not for </a:t>
            </a:r>
            <a:r>
              <a:rPr lang="en-US" err="1"/>
              <a:t>SB1383</a:t>
            </a:r>
            <a:r>
              <a:rPr lang="en-US"/>
              <a:t>, the county needs to educate businesses and multi-family accounts on the upcoming regulations.  This will be very brief and there will be future presentations/education materials for </a:t>
            </a:r>
            <a:r>
              <a:rPr lang="en-US" err="1"/>
              <a:t>SB1383</a:t>
            </a:r>
            <a:r>
              <a:rPr lang="en-US"/>
              <a:t>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Tiered approach – this</a:t>
            </a:r>
            <a:r>
              <a:rPr lang="en-US" baseline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2019 – trigger was 4 CY of </a:t>
            </a:r>
            <a:r>
              <a:rPr lang="en-US" b="1" i="1" baseline="0"/>
              <a:t>all </a:t>
            </a:r>
            <a:r>
              <a:rPr lang="en-US" b="0" i="0" baseline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Legislation language:</a:t>
            </a:r>
            <a:r>
              <a:rPr lang="en-US" baseline="0"/>
              <a:t>  </a:t>
            </a:r>
            <a:r>
              <a:rPr lang="en-US"/>
              <a:t>https://leginfo.legislature.ca.gov/faces/billTextClient.xhtml?bill_id=201920200AB827</a:t>
            </a:r>
          </a:p>
          <a:p>
            <a:endParaRPr lang="en-US"/>
          </a:p>
          <a:p>
            <a:r>
              <a:rPr lang="en-US"/>
              <a:t>Examples/FAQs from CalRecycle.  See questions</a:t>
            </a:r>
            <a:r>
              <a:rPr lang="en-US" baseline="0"/>
              <a:t> 33, 39, 40, 41, 62-80, </a:t>
            </a:r>
            <a:r>
              <a:rPr lang="en-US"/>
              <a:t>https://www.calrecycle.ca.gov/recycle/commercial/organics/faq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/>
              <a:t>Waivers to be reviewed and approved/denied by </a:t>
            </a:r>
            <a:r>
              <a:rPr lang="en-US" err="1"/>
              <a:t>DEH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crrwasteservic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mailto:Lea@rivc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55557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Bundled Rates vary by franchise area and include the weekly services below: </a:t>
            </a:r>
          </a:p>
          <a:p>
            <a:r>
              <a:rPr lang="en-US" dirty="0">
                <a:ea typeface="+mn-lt"/>
                <a:cs typeface="+mn-lt"/>
              </a:rPr>
              <a:t>96-gallon Recycling cart</a:t>
            </a:r>
          </a:p>
          <a:p>
            <a:r>
              <a:rPr lang="en-US" dirty="0">
                <a:ea typeface="+mn-lt"/>
                <a:cs typeface="+mn-lt"/>
              </a:rPr>
              <a:t>65-gallon Organics cart</a:t>
            </a:r>
          </a:p>
          <a:p>
            <a:r>
              <a:rPr lang="en-US" dirty="0">
                <a:ea typeface="+mn-lt"/>
                <a:cs typeface="+mn-lt"/>
              </a:rPr>
              <a:t> 1.5, 2, 3 or 4 cubic yard Trash bin</a:t>
            </a:r>
            <a:endParaRPr lang="en-US" dirty="0"/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1929934F-6C01-4ADE-8F76-902AAF9D2D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14" y="284176"/>
            <a:ext cx="3110845" cy="13716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05B53-720B-442D-B13D-6038C253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804" y="2132366"/>
            <a:ext cx="4979226" cy="2259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09814-D3B6-4D8E-A5E7-94F4AC11F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271" y="2132365"/>
            <a:ext cx="1210178" cy="22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60753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June &amp; July 2021 – Commercial workshops, online and recorded </a:t>
            </a:r>
            <a:endParaRPr lang="en-US"/>
          </a:p>
          <a:p>
            <a:r>
              <a:rPr lang="en-US" dirty="0"/>
              <a:t>July 1, 2021 - New commercial accounts will receive the bundled service automatically</a:t>
            </a:r>
          </a:p>
          <a:p>
            <a:r>
              <a:rPr lang="en-US" dirty="0"/>
              <a:t>October 1,  2021 – Cart distribution to existing business and Multi-Family accounts will begin</a:t>
            </a:r>
          </a:p>
          <a:p>
            <a:r>
              <a:rPr lang="en-US" dirty="0"/>
              <a:t>2022 – Residential cart distribution </a:t>
            </a:r>
          </a:p>
        </p:txBody>
      </p:sp>
      <p:pic>
        <p:nvPicPr>
          <p:cNvPr id="4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D4B1143C-A421-48E1-AC0F-C7BB44BED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14" y="284176"/>
            <a:ext cx="31108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3A80-BF1E-481B-B3F2-54269FF9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5930C6-5258-4635-A7A8-83BED2AD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449" y="1922645"/>
            <a:ext cx="6691923" cy="4409830"/>
          </a:xfrm>
        </p:spPr>
      </p:pic>
    </p:spTree>
    <p:extLst>
      <p:ext uri="{BB962C8B-B14F-4D97-AF65-F5344CB8AC3E}">
        <p14:creationId xmlns:p14="http://schemas.microsoft.com/office/powerpoint/2010/main" val="163217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810802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5446098"/>
            <a:ext cx="2737103" cy="693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3836229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15941" y="5272756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0"/>
              </a:rPr>
              <a:t>www.rcwaste.org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www.rivcoeh.org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Lea@rivco.org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1706 Goetz Road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Perris, CA 92570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800.755-8112 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3"/>
              </a:rPr>
              <a:t>www.crrwasteservices.com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3E735588-A1BE-4DF8-82F2-53B3970E8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" y="2189176"/>
            <a:ext cx="2387738" cy="10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Regulations</a:t>
            </a:r>
          </a:p>
          <a:p>
            <a:pPr lvl="1"/>
            <a:r>
              <a:rPr lang="en-US"/>
              <a:t>AB341:  </a:t>
            </a:r>
            <a:r>
              <a:rPr lang="en-US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/>
              <a:t>AB1826, AB827:  </a:t>
            </a:r>
            <a:r>
              <a:rPr lang="en-US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/>
              <a:t>SB1383: </a:t>
            </a:r>
            <a:r>
              <a:rPr lang="en-US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coordination </a:t>
            </a:r>
            <a:r>
              <a:rPr lang="en-US">
                <a:solidFill>
                  <a:schemeClr val="tx1"/>
                </a:solidFill>
              </a:rPr>
              <a:t>CR&amp;R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8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BE6B24AB-3492-4CA7-A77E-BE4BAEA7E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82" y="2669856"/>
            <a:ext cx="1577676" cy="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/>
              <a:t>Mandatory Commercial OrgAnicS Recycling AB1826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lnSpcReduction="10000"/>
          </a:bodyPr>
          <a:lstStyle/>
          <a:p>
            <a:r>
              <a:rPr lang="en-US"/>
              <a:t>Effective January 1, 2016 </a:t>
            </a:r>
          </a:p>
          <a:p>
            <a:pPr lvl="1"/>
            <a:r>
              <a:rPr lang="en-US"/>
              <a:t>Tiered implementation</a:t>
            </a:r>
          </a:p>
          <a:p>
            <a:r>
              <a:rPr lang="en-US"/>
              <a:t>Who Is required to comply?</a:t>
            </a:r>
          </a:p>
          <a:p>
            <a:pPr lvl="1"/>
            <a:r>
              <a:rPr lang="en-US"/>
              <a:t>Businesses that generate two or more cubic yards of all waste streams per week </a:t>
            </a:r>
            <a:r>
              <a:rPr lang="en-US" b="1" i="1"/>
              <a:t>or</a:t>
            </a:r>
            <a:r>
              <a:rPr lang="en-US"/>
              <a:t> </a:t>
            </a:r>
          </a:p>
          <a:p>
            <a:pPr lvl="1"/>
            <a:r>
              <a:rPr lang="en-US"/>
              <a:t>Multi Family Dwellings (MFD) of 5 or more units</a:t>
            </a:r>
          </a:p>
          <a:p>
            <a:r>
              <a:rPr lang="en-US"/>
              <a:t>A recycling program is required for  organic waste such as turf, landscaping waste, wood waste, food waste and food soiled paper.  </a:t>
            </a:r>
            <a:r>
              <a:rPr lang="en-US" sz="1800"/>
              <a:t>Note: MFD do not have to recycle food waste or food soiled paper. 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</a:t>
            </a:r>
            <a:r>
              <a:rPr lang="en-US" dirty="0" err="1"/>
              <a:t>Limitiations</a:t>
            </a:r>
          </a:p>
          <a:p>
            <a:r>
              <a:rPr lang="en-US" dirty="0"/>
              <a:t>Customer to apply by date noted in the letter to have them reviewed/approved prior to rollout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2886F-EE05-4D95-899B-7877890BC3BC}">
  <ds:schemaRefs>
    <ds:schemaRef ds:uri="aff4d3b9-f86b-4489-9616-2754410525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FB5C9-5599-4845-AAC2-1CF82C698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4d3b9-f86b-4489-9616-275441052594"/>
    <ds:schemaRef ds:uri="50652e1c-b76f-44b4-b9d8-642d09612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2342</Words>
  <Application>Microsoft Office PowerPoint</Application>
  <PresentationFormat>Widescreen</PresentationFormat>
  <Paragraphs>420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Banded</vt:lpstr>
      <vt:lpstr>New Recycling  &amp; Organics Recycling Services Rollout </vt:lpstr>
      <vt:lpstr>Program coordination CR&amp;R</vt:lpstr>
      <vt:lpstr>Mandatory Commercial Recycling AB341</vt:lpstr>
      <vt:lpstr>Mandatory Commercial OrgAnicS Recycling AB1826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CR&amp;R</vt:lpstr>
      <vt:lpstr>Timeline of rollout CR&amp;R</vt:lpstr>
      <vt:lpstr>Future requirements</vt:lpstr>
      <vt:lpstr>Questions?</vt:lpstr>
      <vt:lpstr>Contacts CR&amp;R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Sanchez, Olivia</cp:lastModifiedBy>
  <cp:revision>54</cp:revision>
  <cp:lastPrinted>2021-06-14T20:57:14Z</cp:lastPrinted>
  <dcterms:created xsi:type="dcterms:W3CDTF">2021-03-31T15:50:42Z</dcterms:created>
  <dcterms:modified xsi:type="dcterms:W3CDTF">2021-09-14T15:17:47Z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